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2700" rtl="0" fontAlgn="auto" latinLnBrk="0" hangingPunct="0">
      <a:lnSpc>
        <a:spcPct val="100000"/>
      </a:lnSpc>
      <a:spcBef>
        <a:spcPts val="1900"/>
      </a:spcBef>
      <a:spcAft>
        <a:spcPts val="0"/>
      </a:spcAft>
      <a:buClrTx/>
      <a:buSzPct val="100000"/>
      <a:buFontTx/>
      <a:buChar char="•"/>
      <a:tabLst/>
      <a:defRPr b="0" baseline="0" cap="none" i="0" spc="0" strike="noStrike" sz="21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457200" marR="0" indent="0" algn="l" defTabSz="12700" rtl="0" fontAlgn="auto" latinLnBrk="0" hangingPunct="0">
      <a:lnSpc>
        <a:spcPct val="100000"/>
      </a:lnSpc>
      <a:spcBef>
        <a:spcPts val="1900"/>
      </a:spcBef>
      <a:spcAft>
        <a:spcPts val="0"/>
      </a:spcAft>
      <a:buClrTx/>
      <a:buSzPct val="100000"/>
      <a:buFontTx/>
      <a:buChar char="•"/>
      <a:tabLst/>
      <a:defRPr b="0" baseline="0" cap="none" i="0" spc="0" strike="noStrike" sz="21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914400" marR="0" indent="0" algn="l" defTabSz="12700" rtl="0" fontAlgn="auto" latinLnBrk="0" hangingPunct="0">
      <a:lnSpc>
        <a:spcPct val="100000"/>
      </a:lnSpc>
      <a:spcBef>
        <a:spcPts val="1900"/>
      </a:spcBef>
      <a:spcAft>
        <a:spcPts val="0"/>
      </a:spcAft>
      <a:buClrTx/>
      <a:buSzPct val="100000"/>
      <a:buFontTx/>
      <a:buChar char="•"/>
      <a:tabLst/>
      <a:defRPr b="0" baseline="0" cap="none" i="0" spc="0" strike="noStrike" sz="21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1371600" marR="0" indent="0" algn="l" defTabSz="12700" rtl="0" fontAlgn="auto" latinLnBrk="0" hangingPunct="0">
      <a:lnSpc>
        <a:spcPct val="100000"/>
      </a:lnSpc>
      <a:spcBef>
        <a:spcPts val="1900"/>
      </a:spcBef>
      <a:spcAft>
        <a:spcPts val="0"/>
      </a:spcAft>
      <a:buClrTx/>
      <a:buSzPct val="100000"/>
      <a:buFontTx/>
      <a:buChar char="•"/>
      <a:tabLst/>
      <a:defRPr b="0" baseline="0" cap="none" i="0" spc="0" strike="noStrike" sz="21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1828800" marR="0" indent="0" algn="l" defTabSz="12700" rtl="0" fontAlgn="auto" latinLnBrk="0" hangingPunct="0">
      <a:lnSpc>
        <a:spcPct val="100000"/>
      </a:lnSpc>
      <a:spcBef>
        <a:spcPts val="1900"/>
      </a:spcBef>
      <a:spcAft>
        <a:spcPts val="0"/>
      </a:spcAft>
      <a:buClrTx/>
      <a:buSzPct val="100000"/>
      <a:buFontTx/>
      <a:buChar char="•"/>
      <a:tabLst/>
      <a:defRPr b="0" baseline="0" cap="none" i="0" spc="0" strike="noStrike" sz="21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12700" rtl="0" fontAlgn="auto" latinLnBrk="0" hangingPunct="0">
      <a:lnSpc>
        <a:spcPct val="100000"/>
      </a:lnSpc>
      <a:spcBef>
        <a:spcPts val="1900"/>
      </a:spcBef>
      <a:spcAft>
        <a:spcPts val="0"/>
      </a:spcAft>
      <a:buClrTx/>
      <a:buSzTx/>
      <a:buFontTx/>
      <a:buNone/>
      <a:tabLst/>
      <a:defRPr b="0" baseline="0" cap="none" i="0" spc="0" strike="noStrike" sz="21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12700" rtl="0" fontAlgn="auto" latinLnBrk="0" hangingPunct="0">
      <a:lnSpc>
        <a:spcPct val="100000"/>
      </a:lnSpc>
      <a:spcBef>
        <a:spcPts val="1900"/>
      </a:spcBef>
      <a:spcAft>
        <a:spcPts val="0"/>
      </a:spcAft>
      <a:buClrTx/>
      <a:buSzTx/>
      <a:buFontTx/>
      <a:buNone/>
      <a:tabLst/>
      <a:defRPr b="0" baseline="0" cap="none" i="0" spc="0" strike="noStrike" sz="21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12700" rtl="0" fontAlgn="auto" latinLnBrk="0" hangingPunct="0">
      <a:lnSpc>
        <a:spcPct val="100000"/>
      </a:lnSpc>
      <a:spcBef>
        <a:spcPts val="1900"/>
      </a:spcBef>
      <a:spcAft>
        <a:spcPts val="0"/>
      </a:spcAft>
      <a:buClrTx/>
      <a:buSzTx/>
      <a:buFontTx/>
      <a:buNone/>
      <a:tabLst/>
      <a:defRPr b="0" baseline="0" cap="none" i="0" spc="0" strike="noStrike" sz="21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12700" rtl="0" fontAlgn="auto" latinLnBrk="0" hangingPunct="0">
      <a:lnSpc>
        <a:spcPct val="100000"/>
      </a:lnSpc>
      <a:spcBef>
        <a:spcPts val="1900"/>
      </a:spcBef>
      <a:spcAft>
        <a:spcPts val="0"/>
      </a:spcAft>
      <a:buClrTx/>
      <a:buSzTx/>
      <a:buFontTx/>
      <a:buNone/>
      <a:tabLst/>
      <a:defRPr b="0" baseline="0" cap="none" i="0" spc="0" strike="noStrike" sz="21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DD"/>
          </a:solidFill>
        </a:fill>
      </a:tcStyle>
    </a:wholeTbl>
    <a:band2H>
      <a:tcTxStyle b="def" i="def"/>
      <a:tcStyle>
        <a:tcBdr/>
        <a:fill>
          <a:solidFill>
            <a:srgbClr val="E6EA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7EA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3366"/>
              </a:solidFill>
              <a:prstDash val="solid"/>
              <a:round/>
            </a:ln>
          </a:top>
          <a:bottom>
            <a:ln w="25400" cap="flat">
              <a:solidFill>
                <a:srgbClr val="003366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3366"/>
              </a:solidFill>
              <a:prstDash val="solid"/>
              <a:round/>
            </a:ln>
          </a:top>
          <a:bottom>
            <a:ln w="25400" cap="flat">
              <a:solidFill>
                <a:srgbClr val="003366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 b="def" i="def"/>
      <a:tcStyle>
        <a:tcBdr/>
        <a:fill>
          <a:solidFill>
            <a:srgbClr val="E6E7E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336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336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3366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solidFill>
                <a:srgbClr val="003366"/>
              </a:solidFill>
              <a:prstDash val="solid"/>
              <a:round/>
            </a:ln>
          </a:left>
          <a:right>
            <a:ln w="12700" cap="flat">
              <a:solidFill>
                <a:srgbClr val="003366"/>
              </a:solidFill>
              <a:prstDash val="solid"/>
              <a:round/>
            </a:ln>
          </a:right>
          <a:top>
            <a:ln w="12700" cap="flat">
              <a:solidFill>
                <a:srgbClr val="003366"/>
              </a:solidFill>
              <a:prstDash val="solid"/>
              <a:round/>
            </a:ln>
          </a:top>
          <a:bottom>
            <a:ln w="12700" cap="flat">
              <a:solidFill>
                <a:srgbClr val="003366"/>
              </a:solidFill>
              <a:prstDash val="solid"/>
              <a:round/>
            </a:ln>
          </a:bottom>
          <a:insideH>
            <a:ln w="12700" cap="flat">
              <a:solidFill>
                <a:srgbClr val="003366"/>
              </a:solidFill>
              <a:prstDash val="solid"/>
              <a:round/>
            </a:ln>
          </a:insideH>
          <a:insideV>
            <a:ln w="12700" cap="flat">
              <a:solidFill>
                <a:srgbClr val="003366"/>
              </a:solidFill>
              <a:prstDash val="solid"/>
              <a:round/>
            </a:ln>
          </a:insideV>
        </a:tcBdr>
        <a:fill>
          <a:solidFill>
            <a:srgbClr val="003366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solidFill>
                <a:srgbClr val="003366"/>
              </a:solidFill>
              <a:prstDash val="solid"/>
              <a:round/>
            </a:ln>
          </a:left>
          <a:right>
            <a:ln w="12700" cap="flat">
              <a:solidFill>
                <a:srgbClr val="003366"/>
              </a:solidFill>
              <a:prstDash val="solid"/>
              <a:round/>
            </a:ln>
          </a:right>
          <a:top>
            <a:ln w="12700" cap="flat">
              <a:solidFill>
                <a:srgbClr val="003366"/>
              </a:solidFill>
              <a:prstDash val="solid"/>
              <a:round/>
            </a:ln>
          </a:top>
          <a:bottom>
            <a:ln w="12700" cap="flat">
              <a:solidFill>
                <a:srgbClr val="003366"/>
              </a:solidFill>
              <a:prstDash val="solid"/>
              <a:round/>
            </a:ln>
          </a:bottom>
          <a:insideH>
            <a:ln w="12700" cap="flat">
              <a:solidFill>
                <a:srgbClr val="003366"/>
              </a:solidFill>
              <a:prstDash val="solid"/>
              <a:round/>
            </a:ln>
          </a:insideH>
          <a:insideV>
            <a:ln w="12700" cap="flat">
              <a:solidFill>
                <a:srgbClr val="003366"/>
              </a:solidFill>
              <a:prstDash val="solid"/>
              <a:round/>
            </a:ln>
          </a:insideV>
        </a:tcBdr>
        <a:fill>
          <a:solidFill>
            <a:srgbClr val="003366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solidFill>
                <a:srgbClr val="003366"/>
              </a:solidFill>
              <a:prstDash val="solid"/>
              <a:round/>
            </a:ln>
          </a:left>
          <a:right>
            <a:ln w="12700" cap="flat">
              <a:solidFill>
                <a:srgbClr val="003366"/>
              </a:solidFill>
              <a:prstDash val="solid"/>
              <a:round/>
            </a:ln>
          </a:right>
          <a:top>
            <a:ln w="50800" cap="flat">
              <a:solidFill>
                <a:srgbClr val="003366"/>
              </a:solidFill>
              <a:prstDash val="solid"/>
              <a:round/>
            </a:ln>
          </a:top>
          <a:bottom>
            <a:ln w="12700" cap="flat">
              <a:solidFill>
                <a:srgbClr val="003366"/>
              </a:solidFill>
              <a:prstDash val="solid"/>
              <a:round/>
            </a:ln>
          </a:bottom>
          <a:insideH>
            <a:ln w="12700" cap="flat">
              <a:solidFill>
                <a:srgbClr val="003366"/>
              </a:solidFill>
              <a:prstDash val="solid"/>
              <a:round/>
            </a:ln>
          </a:insideH>
          <a:insideV>
            <a:ln w="12700" cap="flat">
              <a:solidFill>
                <a:srgbClr val="003366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solidFill>
                <a:srgbClr val="003366"/>
              </a:solidFill>
              <a:prstDash val="solid"/>
              <a:round/>
            </a:ln>
          </a:left>
          <a:right>
            <a:ln w="12700" cap="flat">
              <a:solidFill>
                <a:srgbClr val="003366"/>
              </a:solidFill>
              <a:prstDash val="solid"/>
              <a:round/>
            </a:ln>
          </a:right>
          <a:top>
            <a:ln w="12700" cap="flat">
              <a:solidFill>
                <a:srgbClr val="003366"/>
              </a:solidFill>
              <a:prstDash val="solid"/>
              <a:round/>
            </a:ln>
          </a:top>
          <a:bottom>
            <a:ln w="25400" cap="flat">
              <a:solidFill>
                <a:srgbClr val="003366"/>
              </a:solidFill>
              <a:prstDash val="solid"/>
              <a:round/>
            </a:ln>
          </a:bottom>
          <a:insideH>
            <a:ln w="12700" cap="flat">
              <a:solidFill>
                <a:srgbClr val="003366"/>
              </a:solidFill>
              <a:prstDash val="solid"/>
              <a:round/>
            </a:ln>
          </a:insideH>
          <a:insideV>
            <a:ln w="12700" cap="flat">
              <a:solidFill>
                <a:srgbClr val="003366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1" name="Shape 16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Verdana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Verdana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Verdana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Verdana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Verdana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Verdana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Verdana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Verdana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Verdana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 defTabSz="914400">
              <a:spcBef>
                <a:spcPts val="1000"/>
              </a:spcBef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23" name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Shape 24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Shape 25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hape 26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type="title"/>
          </p:nvPr>
        </p:nvSpPr>
        <p:spPr>
          <a:xfrm>
            <a:off x="498475" y="522287"/>
            <a:ext cx="8229600" cy="7223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498475" y="1323975"/>
            <a:ext cx="7600950" cy="47609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hape 35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 defTabSz="914400">
              <a:spcBef>
                <a:spcPts val="1000"/>
              </a:spcBef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43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Shape 44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6" name="Shape 46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 defTabSz="914400">
              <a:spcBef>
                <a:spcPts val="1000"/>
              </a:spcBef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54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Shape 55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 defTabSz="914400">
              <a:spcBef>
                <a:spcPts val="1000"/>
              </a:spcBef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63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Shape 64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65" name="Shape 65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" name="Shape 66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 defTabSz="914400">
              <a:spcBef>
                <a:spcPts val="1000"/>
              </a:spcBef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74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76" name="Shape 76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hape 77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 defTabSz="914400">
              <a:spcBef>
                <a:spcPts val="1000"/>
              </a:spcBef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85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Shape 86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87" name="Shape 87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Shape 88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 defTabSz="914400">
              <a:spcBef>
                <a:spcPts val="1000"/>
              </a:spcBef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96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Shape 97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98" name="Shape 98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" name="Shape 99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 defTabSz="914400">
              <a:spcBef>
                <a:spcPts val="1000"/>
              </a:spcBef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07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Shape 108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09" name="Shape 109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Shape 110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 defTabSz="914400">
              <a:spcBef>
                <a:spcPts val="1000"/>
              </a:spcBef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18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Shape 119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hape 121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 defTabSz="914400">
              <a:spcBef>
                <a:spcPts val="1000"/>
              </a:spcBef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29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Shape 130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1" name="Shape 131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2" name="Shape 132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 defTabSz="914400">
              <a:spcBef>
                <a:spcPts val="1000"/>
              </a:spcBef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40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Shape 141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2" name="Shape 142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3" name="Shape 143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 defTabSz="914400">
              <a:spcBef>
                <a:spcPts val="1000"/>
              </a:spcBef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51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Shape 152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3" name="Shape 153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4" name="Shape 154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hyperlink" Target="http://www.counselfortoday.com" TargetMode="External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ED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2071687" y="0"/>
            <a:ext cx="7070726" cy="533400"/>
          </a:xfrm>
          <a:prstGeom prst="rect">
            <a:avLst/>
          </a:prstGeom>
          <a:solidFill>
            <a:srgbClr val="183F2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914400">
              <a:spcBef>
                <a:spcPts val="1000"/>
              </a:spcBef>
              <a:buSzTx/>
              <a:buNone/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           </a:t>
            </a:r>
          </a:p>
        </p:txBody>
      </p:sp>
      <p:sp>
        <p:nvSpPr>
          <p:cNvPr id="3" name="Shape 3"/>
          <p:cNvSpPr/>
          <p:nvPr/>
        </p:nvSpPr>
        <p:spPr>
          <a:xfrm>
            <a:off x="5919787" y="110003"/>
            <a:ext cx="2769851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0"/>
              </a:spcBef>
              <a:buSzTx/>
              <a:buNone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Practical Lessons for Leading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 defTabSz="914400">
              <a:spcBef>
                <a:spcPts val="0"/>
              </a:spcBef>
              <a:buSzTx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5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6633" y="-96838"/>
            <a:ext cx="1782234" cy="133667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6"/>
          <p:cNvSpPr/>
          <p:nvPr/>
        </p:nvSpPr>
        <p:spPr>
          <a:xfrm>
            <a:off x="-30490" y="1160780"/>
            <a:ext cx="215648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sz="1400">
                <a:uFill>
                  <a:solidFill>
                    <a:srgbClr val="FFAA11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FFAA11"/>
                  </a:solidFill>
                </a:uFill>
                <a:hlinkClick r:id="rId3" invalidUrl="" action="" tgtFrame="" tooltip="" history="1" highlightClick="0" endSnd="0"/>
              </a:rPr>
              <a:t>www.counselfortoday.com</a:t>
            </a:r>
          </a:p>
        </p:txBody>
      </p:sp>
      <p:sp>
        <p:nvSpPr>
          <p:cNvPr id="7" name="Shape 7"/>
          <p:cNvSpPr/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31775" marR="0" indent="-231775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20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522640" marR="0" indent="-289277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20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735188" marR="0" indent="-239888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002065" marR="0" indent="-289277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20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1230488" marR="0" indent="-255763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20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1687688" marR="0" indent="-255763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2144888" marR="0" indent="-255763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2602088" marR="0" indent="-255763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059288" marR="0" indent="-255763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45720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91440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137160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182880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type="sldNum" sz="quarter" idx="2"/>
          </p:nvPr>
        </p:nvSpPr>
        <p:spPr>
          <a:xfrm>
            <a:off x="8643791" y="6542087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64" name="Shape 164"/>
          <p:cNvSpPr/>
          <p:nvPr>
            <p:ph type="body" sz="half" idx="4294967295"/>
          </p:nvPr>
        </p:nvSpPr>
        <p:spPr>
          <a:xfrm>
            <a:off x="887412" y="2095500"/>
            <a:ext cx="7369176" cy="31099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000"/>
              </a:spcBef>
              <a:buSzTx/>
              <a:buNone/>
              <a:defRPr b="1" sz="4900">
                <a:latin typeface="+mj-lt"/>
                <a:ea typeface="+mj-ea"/>
                <a:cs typeface="+mj-cs"/>
                <a:sym typeface="Helvetica"/>
              </a:defRPr>
            </a:pPr>
            <a:r>
              <a:t>Practical Lessons </a:t>
            </a:r>
          </a:p>
          <a:p>
            <a:pPr marL="0" indent="0" algn="ctr">
              <a:spcBef>
                <a:spcPts val="1000"/>
              </a:spcBef>
              <a:buSzTx/>
              <a:buNone/>
              <a:defRPr b="1" sz="4900">
                <a:latin typeface="+mj-lt"/>
                <a:ea typeface="+mj-ea"/>
                <a:cs typeface="+mj-cs"/>
                <a:sym typeface="Helvetica"/>
              </a:defRPr>
            </a:pPr>
            <a:r>
              <a:t>for </a:t>
            </a:r>
          </a:p>
          <a:p>
            <a:pPr marL="0" indent="0" algn="ctr">
              <a:spcBef>
                <a:spcPts val="1000"/>
              </a:spcBef>
              <a:buSzTx/>
              <a:buNone/>
              <a:defRPr b="1" sz="4900">
                <a:latin typeface="+mj-lt"/>
                <a:ea typeface="+mj-ea"/>
                <a:cs typeface="+mj-cs"/>
                <a:sym typeface="Helvetica"/>
              </a:defRPr>
            </a:pPr>
            <a:r>
              <a:t>Leading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type="sldNum" sz="quarter" idx="2"/>
          </p:nvPr>
        </p:nvSpPr>
        <p:spPr>
          <a:xfrm>
            <a:off x="8643791" y="6542087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67" name="thumb_IMG_8283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5039" y="1863297"/>
            <a:ext cx="7077122" cy="4718082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Shape 168"/>
          <p:cNvSpPr/>
          <p:nvPr/>
        </p:nvSpPr>
        <p:spPr>
          <a:xfrm>
            <a:off x="4851320" y="621811"/>
            <a:ext cx="1834169" cy="751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1" sz="4300" u="sng"/>
            </a:lvl1pPr>
          </a:lstStyle>
          <a:p>
            <a:pPr/>
            <a:r>
              <a:t>Family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sldNum" sz="quarter" idx="2"/>
          </p:nvPr>
        </p:nvSpPr>
        <p:spPr>
          <a:xfrm>
            <a:off x="8643791" y="6542087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71" name="Shape 171"/>
          <p:cNvSpPr/>
          <p:nvPr/>
        </p:nvSpPr>
        <p:spPr>
          <a:xfrm>
            <a:off x="965505" y="2095500"/>
            <a:ext cx="7212990" cy="360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12700">
              <a:defRPr sz="2500"/>
            </a:pPr>
            <a:r>
              <a:t> Over 35 years in Consumer Goods industry</a:t>
            </a:r>
          </a:p>
          <a:p>
            <a:pPr marL="11125">
              <a:defRPr sz="2500"/>
            </a:pPr>
            <a:r>
              <a:t> Products — Charmin, Bounty, Jif, Folgers,   </a:t>
            </a:r>
          </a:p>
          <a:p>
            <a:pPr marL="11125">
              <a:defRPr sz="2500"/>
            </a:pPr>
            <a:r>
              <a:t> Dunkin Donuts, Cafe Bustelo, etc.</a:t>
            </a:r>
          </a:p>
          <a:p>
            <a:pPr marL="11125">
              <a:defRPr sz="2500"/>
            </a:pPr>
            <a:r>
              <a:t> Involved with many acquisitions</a:t>
            </a:r>
          </a:p>
          <a:p>
            <a:pPr marL="11125">
              <a:defRPr sz="2500"/>
            </a:pPr>
            <a:r>
              <a:t> Now retired and volunteer time to invest in others</a:t>
            </a:r>
          </a:p>
        </p:txBody>
      </p:sp>
      <p:sp>
        <p:nvSpPr>
          <p:cNvPr id="172" name="Shape 172"/>
          <p:cNvSpPr/>
          <p:nvPr/>
        </p:nvSpPr>
        <p:spPr>
          <a:xfrm>
            <a:off x="4305220" y="601979"/>
            <a:ext cx="3290080" cy="751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914400">
              <a:buSzTx/>
              <a:buNone/>
              <a:defRPr b="1" sz="4300" u="sng"/>
            </a:lvl1pPr>
          </a:lstStyle>
          <a:p>
            <a:pPr/>
            <a:r>
              <a:t>Background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>
            <p:ph type="sldNum" sz="quarter" idx="2"/>
          </p:nvPr>
        </p:nvSpPr>
        <p:spPr>
          <a:xfrm>
            <a:off x="8643791" y="6542087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75" name="image5-smal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8278" y="1404676"/>
            <a:ext cx="8087444" cy="5356747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Shape 176"/>
          <p:cNvSpPr/>
          <p:nvPr/>
        </p:nvSpPr>
        <p:spPr>
          <a:xfrm>
            <a:off x="2757811" y="656618"/>
            <a:ext cx="6155678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914400">
              <a:buSzTx/>
              <a:buNone/>
              <a:defRPr b="1" sz="3500" u="sng"/>
            </a:lvl1pPr>
          </a:lstStyle>
          <a:p>
            <a:pPr/>
            <a:r>
              <a:t>World’s Largest Coffee Plant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>
            <p:ph type="sldNum" sz="quarter" idx="2"/>
          </p:nvPr>
        </p:nvSpPr>
        <p:spPr>
          <a:xfrm>
            <a:off x="8643791" y="6542087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79" name="Shape 179"/>
          <p:cNvSpPr/>
          <p:nvPr/>
        </p:nvSpPr>
        <p:spPr>
          <a:xfrm>
            <a:off x="255885" y="2095500"/>
            <a:ext cx="8831313" cy="7033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/>
          <a:p>
            <a:pPr>
              <a:lnSpc>
                <a:spcPct val="150000"/>
              </a:lnSpc>
              <a:defRPr sz="2500"/>
            </a:pPr>
            <a:r>
              <a:t> Results vary and not sustainable.</a:t>
            </a:r>
          </a:p>
          <a:p>
            <a:pPr defTabSz="914400">
              <a:lnSpc>
                <a:spcPct val="150000"/>
              </a:lnSpc>
              <a:spcBef>
                <a:spcPts val="700"/>
              </a:spcBef>
              <a:defRPr sz="2500"/>
            </a:pPr>
            <a:r>
              <a:t> Workforce not engaged.</a:t>
            </a:r>
          </a:p>
          <a:p>
            <a:pPr defTabSz="914400">
              <a:lnSpc>
                <a:spcPct val="150000"/>
              </a:lnSpc>
              <a:spcBef>
                <a:spcPts val="700"/>
              </a:spcBef>
              <a:defRPr sz="2500"/>
            </a:pPr>
            <a:r>
              <a:t> Organization focus is not clear.</a:t>
            </a:r>
          </a:p>
          <a:p>
            <a:pPr defTabSz="914400">
              <a:lnSpc>
                <a:spcPct val="150000"/>
              </a:lnSpc>
              <a:spcBef>
                <a:spcPts val="700"/>
              </a:spcBef>
              <a:defRPr sz="2500"/>
            </a:pPr>
            <a:r>
              <a:t> Low trust exists and there is a lack of fun in the work place.</a:t>
            </a:r>
          </a:p>
          <a:p>
            <a:pPr defTabSz="914400">
              <a:lnSpc>
                <a:spcPct val="150000"/>
              </a:lnSpc>
              <a:spcBef>
                <a:spcPts val="700"/>
              </a:spcBef>
              <a:defRPr sz="2500"/>
            </a:pPr>
            <a:r>
              <a:t> People in your organization are not growing and developing.</a:t>
            </a:r>
          </a:p>
          <a:p>
            <a:pPr defTabSz="914400">
              <a:lnSpc>
                <a:spcPct val="150000"/>
              </a:lnSpc>
              <a:spcBef>
                <a:spcPts val="700"/>
              </a:spcBef>
              <a:defRPr sz="2500"/>
            </a:pPr>
            <a:r>
              <a:t> You, as the leader, are not happy or fulfilled.</a:t>
            </a:r>
          </a:p>
          <a:p>
            <a:pPr>
              <a:lnSpc>
                <a:spcPct val="150000"/>
              </a:lnSpc>
              <a:defRPr sz="2500"/>
            </a:pPr>
          </a:p>
          <a:p>
            <a:pPr>
              <a:lnSpc>
                <a:spcPct val="150000"/>
              </a:lnSpc>
              <a:defRPr sz="2500"/>
            </a:pPr>
          </a:p>
          <a:p>
            <a:pPr>
              <a:lnSpc>
                <a:spcPct val="150000"/>
              </a:lnSpc>
              <a:defRPr sz="2500"/>
            </a:pPr>
          </a:p>
        </p:txBody>
      </p:sp>
      <p:sp>
        <p:nvSpPr>
          <p:cNvPr id="180" name="Shape 180"/>
          <p:cNvSpPr/>
          <p:nvPr/>
        </p:nvSpPr>
        <p:spPr>
          <a:xfrm>
            <a:off x="4305220" y="716280"/>
            <a:ext cx="3411672" cy="751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914400">
              <a:buSzTx/>
              <a:buNone/>
              <a:defRPr b="1" sz="4300" u="sng"/>
            </a:lvl1pPr>
          </a:lstStyle>
          <a:p>
            <a:pPr/>
            <a:r>
              <a:t>The Problem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>
            <p:ph type="sldNum" sz="quarter" idx="2"/>
          </p:nvPr>
        </p:nvSpPr>
        <p:spPr>
          <a:xfrm>
            <a:off x="8643791" y="6542087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3" name="Shape 183"/>
          <p:cNvSpPr/>
          <p:nvPr/>
        </p:nvSpPr>
        <p:spPr>
          <a:xfrm>
            <a:off x="1616243" y="2716529"/>
            <a:ext cx="5911514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1" sz="4400" u="sng"/>
            </a:lvl1pPr>
          </a:lstStyle>
          <a:p>
            <a:pPr/>
            <a:r>
              <a:t>Leadership Principles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>
            <p:ph type="sldNum" sz="quarter" idx="2"/>
          </p:nvPr>
        </p:nvSpPr>
        <p:spPr>
          <a:xfrm>
            <a:off x="8643791" y="6542087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6" name="Shape 186"/>
          <p:cNvSpPr/>
          <p:nvPr/>
        </p:nvSpPr>
        <p:spPr>
          <a:xfrm>
            <a:off x="1873250" y="2336799"/>
            <a:ext cx="5397500" cy="27679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 defTabSz="914400">
              <a:spcBef>
                <a:spcPts val="0"/>
              </a:spcBef>
              <a:buFont typeface="Arial"/>
              <a:tabLst>
                <a:tab pos="342900" algn="l"/>
              </a:tabLst>
              <a:defRPr sz="2500"/>
            </a:pPr>
            <a:r>
              <a:t>Never sacrifice your integrity.</a:t>
            </a:r>
          </a:p>
          <a:p>
            <a:pPr defTabSz="914400">
              <a:spcBef>
                <a:spcPts val="0"/>
              </a:spcBef>
              <a:buSzTx/>
              <a:buNone/>
              <a:defRPr sz="2500"/>
            </a:pPr>
          </a:p>
          <a:p>
            <a:pPr marL="342900" indent="-342900" defTabSz="914400">
              <a:spcBef>
                <a:spcPts val="0"/>
              </a:spcBef>
              <a:buFont typeface="Arial"/>
              <a:defRPr sz="2500"/>
            </a:pPr>
            <a:r>
              <a:t>Stand for what is right and ethical.</a:t>
            </a:r>
          </a:p>
          <a:p>
            <a:pPr defTabSz="914400">
              <a:spcBef>
                <a:spcPts val="0"/>
              </a:spcBef>
              <a:buSzTx/>
              <a:buNone/>
              <a:defRPr sz="2500"/>
            </a:pPr>
          </a:p>
          <a:p>
            <a:pPr marL="342900" indent="-342900" defTabSz="914400">
              <a:spcBef>
                <a:spcPts val="0"/>
              </a:spcBef>
              <a:buFont typeface="Arial"/>
              <a:defRPr sz="2500"/>
            </a:pPr>
            <a:r>
              <a:t>Be consistent in public and private.</a:t>
            </a:r>
          </a:p>
          <a:p>
            <a:pPr defTabSz="914400">
              <a:spcBef>
                <a:spcPts val="0"/>
              </a:spcBef>
              <a:buSzTx/>
              <a:buNone/>
              <a:defRPr sz="2500"/>
            </a:pPr>
          </a:p>
          <a:p>
            <a:pPr marL="342900" indent="-342900" defTabSz="914400">
              <a:spcBef>
                <a:spcPts val="0"/>
              </a:spcBef>
              <a:buFont typeface="Arial"/>
              <a:defRPr sz="2500"/>
            </a:pPr>
            <a:r>
              <a:t>YOU set the example.</a:t>
            </a:r>
          </a:p>
        </p:txBody>
      </p:sp>
      <p:sp>
        <p:nvSpPr>
          <p:cNvPr id="187" name="Shape 187"/>
          <p:cNvSpPr/>
          <p:nvPr/>
        </p:nvSpPr>
        <p:spPr>
          <a:xfrm>
            <a:off x="3494228" y="758536"/>
            <a:ext cx="4674876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defTabSz="914400">
              <a:buSzTx/>
              <a:buNone/>
              <a:defRPr b="1" sz="4300" u="sng"/>
            </a:pPr>
            <a:r>
              <a:rPr sz="2800" u="none"/>
              <a:t>Leaders are</a:t>
            </a:r>
            <a:r>
              <a:rPr sz="3200" u="none"/>
              <a:t> </a:t>
            </a:r>
            <a:r>
              <a:rPr sz="3200"/>
              <a:t>PRINCIPLED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>
            <p:ph type="sldNum" sz="quarter" idx="2"/>
          </p:nvPr>
        </p:nvSpPr>
        <p:spPr>
          <a:xfrm>
            <a:off x="8643791" y="6542087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90" name="Shape 190"/>
          <p:cNvSpPr/>
          <p:nvPr/>
        </p:nvSpPr>
        <p:spPr>
          <a:xfrm>
            <a:off x="1589714" y="2324099"/>
            <a:ext cx="5964572" cy="31489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 defTabSz="914400">
              <a:spcBef>
                <a:spcPts val="0"/>
              </a:spcBef>
              <a:buFont typeface="Arial"/>
              <a:tabLst>
                <a:tab pos="342900" algn="l"/>
              </a:tabLst>
              <a:defRPr sz="2500"/>
            </a:pPr>
            <a:r>
              <a:t>“Love what you do.  Do what you love.”</a:t>
            </a:r>
          </a:p>
          <a:p>
            <a:pPr defTabSz="914400">
              <a:spcBef>
                <a:spcPts val="0"/>
              </a:spcBef>
              <a:buSzTx/>
              <a:buNone/>
              <a:defRPr sz="2500"/>
            </a:pPr>
          </a:p>
          <a:p>
            <a:pPr marL="342900" indent="-342900" defTabSz="914400">
              <a:spcBef>
                <a:spcPts val="0"/>
              </a:spcBef>
              <a:buFont typeface="Arial"/>
              <a:defRPr sz="2500"/>
            </a:pPr>
            <a:r>
              <a:t>Are f</a:t>
            </a:r>
            <a:r>
              <a:t>ocused and consistent </a:t>
            </a:r>
            <a:r>
              <a:rPr u="sng"/>
              <a:t>every</a:t>
            </a:r>
            <a:r>
              <a:t> day.</a:t>
            </a:r>
          </a:p>
          <a:p>
            <a:pPr defTabSz="914400">
              <a:spcBef>
                <a:spcPts val="0"/>
              </a:spcBef>
              <a:buSzTx/>
              <a:buNone/>
              <a:defRPr sz="2500"/>
            </a:pPr>
          </a:p>
          <a:p>
            <a:pPr marL="342900" indent="-342900" defTabSz="914400">
              <a:spcBef>
                <a:spcPts val="0"/>
              </a:spcBef>
              <a:buFont typeface="Arial"/>
              <a:defRPr sz="2500"/>
            </a:pPr>
            <a:r>
              <a:t>Are c</a:t>
            </a:r>
            <a:r>
              <a:t>lear on goals and can share their importance with others.</a:t>
            </a:r>
          </a:p>
          <a:p>
            <a:pPr defTabSz="914400">
              <a:spcBef>
                <a:spcPts val="0"/>
              </a:spcBef>
              <a:buSzTx/>
              <a:buNone/>
              <a:defRPr sz="2500"/>
            </a:pPr>
          </a:p>
          <a:p>
            <a:pPr marL="342900" indent="-342900" defTabSz="914400">
              <a:spcBef>
                <a:spcPts val="0"/>
              </a:spcBef>
              <a:buFont typeface="Arial"/>
              <a:defRPr sz="2500"/>
            </a:pPr>
            <a:r>
              <a:t>Have contagious enthusiasm.</a:t>
            </a:r>
          </a:p>
        </p:txBody>
      </p:sp>
      <p:sp>
        <p:nvSpPr>
          <p:cNvPr id="191" name="Shape 191"/>
          <p:cNvSpPr/>
          <p:nvPr/>
        </p:nvSpPr>
        <p:spPr>
          <a:xfrm>
            <a:off x="2300428" y="771236"/>
            <a:ext cx="6532896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defTabSz="914400">
              <a:buSzTx/>
              <a:buNone/>
              <a:defRPr b="1" sz="4300" u="sng"/>
            </a:pPr>
            <a:r>
              <a:rPr sz="2800" u="none"/>
              <a:t>Leaders are clear on their</a:t>
            </a:r>
            <a:r>
              <a:rPr sz="3200" u="none"/>
              <a:t> </a:t>
            </a:r>
            <a:r>
              <a:rPr sz="3200"/>
              <a:t>PURPOSE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/>
          <p:nvPr>
            <p:ph type="sldNum" sz="quarter" idx="2"/>
          </p:nvPr>
        </p:nvSpPr>
        <p:spPr>
          <a:xfrm>
            <a:off x="8643791" y="6542087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94" name="Shape 194"/>
          <p:cNvSpPr/>
          <p:nvPr/>
        </p:nvSpPr>
        <p:spPr>
          <a:xfrm>
            <a:off x="1456364" y="2222499"/>
            <a:ext cx="6231271" cy="35299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914400">
              <a:spcBef>
                <a:spcPts val="0"/>
              </a:spcBef>
              <a:buSzTx/>
              <a:buNone/>
              <a:tabLst>
                <a:tab pos="342900" algn="l"/>
              </a:tabLst>
              <a:defRPr sz="2500"/>
            </a:pPr>
            <a:r>
              <a:t>Serve others….</a:t>
            </a:r>
          </a:p>
          <a:p>
            <a:pPr defTabSz="914400">
              <a:spcBef>
                <a:spcPts val="0"/>
              </a:spcBef>
              <a:buSzTx/>
              <a:buNone/>
              <a:tabLst>
                <a:tab pos="342900" algn="l"/>
              </a:tabLst>
              <a:defRPr sz="2500"/>
            </a:pPr>
          </a:p>
          <a:p>
            <a:pPr marL="342900" indent="-342900" defTabSz="914400">
              <a:spcBef>
                <a:spcPts val="0"/>
              </a:spcBef>
              <a:buFont typeface="Arial"/>
              <a:tabLst>
                <a:tab pos="342900" algn="l"/>
              </a:tabLst>
              <a:defRPr sz="2500"/>
            </a:pPr>
            <a:r>
              <a:t>Listen.  Engage.  Involve others.</a:t>
            </a:r>
          </a:p>
          <a:p>
            <a:pPr defTabSz="914400">
              <a:spcBef>
                <a:spcPts val="0"/>
              </a:spcBef>
              <a:buSzTx/>
              <a:buNone/>
              <a:defRPr sz="2500"/>
            </a:pPr>
          </a:p>
          <a:p>
            <a:pPr marL="342900" indent="-342900" defTabSz="914400">
              <a:spcBef>
                <a:spcPts val="0"/>
              </a:spcBef>
              <a:buFont typeface="Arial"/>
              <a:defRPr sz="2500"/>
            </a:pPr>
            <a:r>
              <a:t>Learn about their lives.  Care.</a:t>
            </a:r>
          </a:p>
          <a:p>
            <a:pPr defTabSz="914400">
              <a:spcBef>
                <a:spcPts val="0"/>
              </a:spcBef>
              <a:buSzTx/>
              <a:buNone/>
              <a:defRPr sz="2500"/>
            </a:pPr>
          </a:p>
          <a:p>
            <a:pPr marL="342900" indent="-342900" defTabSz="914400">
              <a:spcBef>
                <a:spcPts val="0"/>
              </a:spcBef>
              <a:buFont typeface="Arial"/>
              <a:defRPr sz="2500"/>
            </a:pPr>
            <a:r>
              <a:t>Look for the good in others.  Encourage.</a:t>
            </a:r>
          </a:p>
          <a:p>
            <a:pPr defTabSz="914400">
              <a:spcBef>
                <a:spcPts val="0"/>
              </a:spcBef>
              <a:buSzTx/>
              <a:buNone/>
              <a:defRPr sz="2500"/>
            </a:pPr>
          </a:p>
          <a:p>
            <a:pPr marL="342900" indent="-342900" defTabSz="914400">
              <a:spcBef>
                <a:spcPts val="0"/>
              </a:spcBef>
              <a:buFont typeface="Arial"/>
              <a:defRPr sz="2500"/>
            </a:pPr>
            <a:r>
              <a:t>Cultivate this habit.</a:t>
            </a:r>
          </a:p>
        </p:txBody>
      </p:sp>
      <p:sp>
        <p:nvSpPr>
          <p:cNvPr id="195" name="Shape 195"/>
          <p:cNvSpPr/>
          <p:nvPr/>
        </p:nvSpPr>
        <p:spPr>
          <a:xfrm>
            <a:off x="3221602" y="771236"/>
            <a:ext cx="4770895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defTabSz="914400">
              <a:buSzTx/>
              <a:buNone/>
              <a:defRPr b="1" sz="4300" u="sng"/>
            </a:pPr>
            <a:r>
              <a:rPr sz="2800" u="none"/>
              <a:t>Leaders invest in</a:t>
            </a:r>
            <a:r>
              <a:rPr sz="3200" u="none"/>
              <a:t> </a:t>
            </a:r>
            <a:r>
              <a:rPr sz="3200"/>
              <a:t>PEOPLE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98" name="Shape 198"/>
          <p:cNvSpPr/>
          <p:nvPr/>
        </p:nvSpPr>
        <p:spPr>
          <a:xfrm>
            <a:off x="1602415" y="2222499"/>
            <a:ext cx="5939171" cy="35299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50657" indent="-250657" defTabSz="914400">
              <a:spcBef>
                <a:spcPts val="0"/>
              </a:spcBef>
              <a:tabLst>
                <a:tab pos="342900" algn="l"/>
              </a:tabLst>
              <a:defRPr sz="2500"/>
            </a:pPr>
            <a:r>
              <a:t> Have a clear plan to deliver your goals.</a:t>
            </a:r>
          </a:p>
          <a:p>
            <a:pPr defTabSz="914400">
              <a:spcBef>
                <a:spcPts val="0"/>
              </a:spcBef>
              <a:buSzTx/>
              <a:buNone/>
              <a:tabLst>
                <a:tab pos="342900" algn="l"/>
              </a:tabLst>
              <a:defRPr sz="2500"/>
            </a:pPr>
          </a:p>
          <a:p>
            <a:pPr marL="250657" indent="-250657" defTabSz="914400">
              <a:spcBef>
                <a:spcPts val="0"/>
              </a:spcBef>
              <a:tabLst>
                <a:tab pos="342900" algn="l"/>
              </a:tabLst>
              <a:defRPr sz="2500"/>
            </a:pPr>
            <a:r>
              <a:t> Involve others.</a:t>
            </a:r>
          </a:p>
          <a:p>
            <a:pPr defTabSz="914400">
              <a:spcBef>
                <a:spcPts val="0"/>
              </a:spcBef>
              <a:buSzTx/>
              <a:buNone/>
              <a:defRPr sz="2500"/>
            </a:pPr>
          </a:p>
          <a:p>
            <a:pPr marL="342900" indent="-342900" defTabSz="914400">
              <a:spcBef>
                <a:spcPts val="0"/>
              </a:spcBef>
              <a:buFont typeface="Arial"/>
              <a:defRPr sz="2500"/>
            </a:pPr>
            <a:r>
              <a:t>Do the plan.</a:t>
            </a:r>
          </a:p>
          <a:p>
            <a:pPr defTabSz="914400">
              <a:spcBef>
                <a:spcPts val="0"/>
              </a:spcBef>
              <a:buSzTx/>
              <a:buNone/>
              <a:defRPr sz="2500"/>
            </a:pPr>
          </a:p>
          <a:p>
            <a:pPr marL="342900" indent="-342900" defTabSz="914400">
              <a:spcBef>
                <a:spcPts val="0"/>
              </a:spcBef>
              <a:buFont typeface="Arial"/>
              <a:defRPr sz="2500"/>
            </a:pPr>
            <a:r>
              <a:t>Check your progress.</a:t>
            </a:r>
          </a:p>
          <a:p>
            <a:pPr defTabSz="914400">
              <a:spcBef>
                <a:spcPts val="0"/>
              </a:spcBef>
              <a:buSzTx/>
              <a:buNone/>
              <a:defRPr sz="2500"/>
            </a:pPr>
          </a:p>
          <a:p>
            <a:pPr marL="342900" indent="-342900" defTabSz="914400">
              <a:spcBef>
                <a:spcPts val="0"/>
              </a:spcBef>
              <a:buFont typeface="Arial"/>
              <a:defRPr sz="2500"/>
            </a:pPr>
            <a:r>
              <a:t>Be flexible and adjust as needed.</a:t>
            </a:r>
          </a:p>
        </p:txBody>
      </p:sp>
      <p:sp>
        <p:nvSpPr>
          <p:cNvPr id="199" name="Shape 199"/>
          <p:cNvSpPr/>
          <p:nvPr/>
        </p:nvSpPr>
        <p:spPr>
          <a:xfrm>
            <a:off x="3221602" y="771236"/>
            <a:ext cx="4822390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defTabSz="914400">
              <a:buSzTx/>
              <a:buNone/>
              <a:defRPr b="1" sz="4300" u="sng"/>
            </a:pPr>
            <a:r>
              <a:rPr sz="2800" u="none"/>
              <a:t>Leaders have a clear</a:t>
            </a:r>
            <a:r>
              <a:rPr sz="3200" u="none"/>
              <a:t> </a:t>
            </a:r>
            <a:r>
              <a:rPr sz="3200"/>
              <a:t>PLAN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/>
          <p:nvPr>
            <p:ph type="sldNum" sz="quarter" idx="2"/>
          </p:nvPr>
        </p:nvSpPr>
        <p:spPr>
          <a:xfrm>
            <a:off x="8582585" y="6542087"/>
            <a:ext cx="235978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02" name="Shape 202"/>
          <p:cNvSpPr/>
          <p:nvPr/>
        </p:nvSpPr>
        <p:spPr>
          <a:xfrm>
            <a:off x="1424614" y="2273299"/>
            <a:ext cx="6294772" cy="27679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50657" indent="-250657" defTabSz="914400">
              <a:spcBef>
                <a:spcPts val="0"/>
              </a:spcBef>
              <a:tabLst>
                <a:tab pos="342900" algn="l"/>
              </a:tabLst>
              <a:defRPr sz="2500"/>
            </a:pPr>
            <a:r>
              <a:t> Stay positive even in adversity.</a:t>
            </a:r>
          </a:p>
          <a:p>
            <a:pPr defTabSz="914400">
              <a:spcBef>
                <a:spcPts val="0"/>
              </a:spcBef>
              <a:buSzTx/>
              <a:buNone/>
              <a:tabLst>
                <a:tab pos="342900" algn="l"/>
              </a:tabLst>
              <a:defRPr sz="2500"/>
            </a:pPr>
          </a:p>
          <a:p>
            <a:pPr marL="250657" indent="-250657" defTabSz="914400">
              <a:spcBef>
                <a:spcPts val="0"/>
              </a:spcBef>
              <a:tabLst>
                <a:tab pos="342900" algn="l"/>
              </a:tabLst>
              <a:defRPr sz="2500"/>
            </a:pPr>
            <a:r>
              <a:t> Do not place blame, gossip, or criticize.</a:t>
            </a:r>
          </a:p>
          <a:p>
            <a:pPr defTabSz="914400">
              <a:spcBef>
                <a:spcPts val="0"/>
              </a:spcBef>
              <a:buSzTx/>
              <a:buNone/>
              <a:defRPr sz="2500"/>
            </a:pPr>
          </a:p>
          <a:p>
            <a:pPr marL="342900" indent="-342900" defTabSz="914400">
              <a:spcBef>
                <a:spcPts val="0"/>
              </a:spcBef>
              <a:buFont typeface="Arial"/>
              <a:defRPr sz="2500"/>
            </a:pPr>
            <a:r>
              <a:t>Have an attitude of “We will figure it out.”</a:t>
            </a:r>
          </a:p>
          <a:p>
            <a:pPr defTabSz="914400">
              <a:spcBef>
                <a:spcPts val="0"/>
              </a:spcBef>
              <a:buSzTx/>
              <a:buNone/>
              <a:defRPr sz="2500"/>
            </a:pPr>
          </a:p>
          <a:p>
            <a:pPr marL="342900" indent="-342900" defTabSz="914400">
              <a:spcBef>
                <a:spcPts val="0"/>
              </a:spcBef>
              <a:buFont typeface="Arial"/>
              <a:defRPr sz="2500"/>
            </a:pPr>
            <a:r>
              <a:t>Show and have faith in their team.</a:t>
            </a:r>
          </a:p>
        </p:txBody>
      </p:sp>
      <p:sp>
        <p:nvSpPr>
          <p:cNvPr id="203" name="Shape 203"/>
          <p:cNvSpPr/>
          <p:nvPr/>
        </p:nvSpPr>
        <p:spPr>
          <a:xfrm>
            <a:off x="3563002" y="758536"/>
            <a:ext cx="4088096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defTabSz="914400">
              <a:buSzTx/>
              <a:buNone/>
              <a:defRPr b="1" sz="4300" u="sng"/>
            </a:pPr>
            <a:r>
              <a:rPr sz="2800" u="none"/>
              <a:t>Leaders are</a:t>
            </a:r>
            <a:r>
              <a:rPr sz="3200" u="none"/>
              <a:t> </a:t>
            </a:r>
            <a:r>
              <a:rPr sz="3200"/>
              <a:t>POSITIVE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06" name="Shape 206"/>
          <p:cNvSpPr/>
          <p:nvPr/>
        </p:nvSpPr>
        <p:spPr>
          <a:xfrm>
            <a:off x="1041400" y="2260599"/>
            <a:ext cx="7061201" cy="35299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50657" indent="-250657" defTabSz="914400">
              <a:spcBef>
                <a:spcPts val="0"/>
              </a:spcBef>
              <a:tabLst>
                <a:tab pos="342900" algn="l"/>
              </a:tabLst>
              <a:defRPr sz="2500"/>
            </a:pPr>
            <a:r>
              <a:t> Have fun!  Laugh.  Celebrate.</a:t>
            </a:r>
          </a:p>
          <a:p>
            <a:pPr defTabSz="914400">
              <a:spcBef>
                <a:spcPts val="0"/>
              </a:spcBef>
              <a:buSzTx/>
              <a:buNone/>
              <a:tabLst>
                <a:tab pos="342900" algn="l"/>
              </a:tabLst>
              <a:defRPr sz="2500"/>
            </a:pPr>
          </a:p>
          <a:p>
            <a:pPr marL="250657" indent="-250657" defTabSz="914400">
              <a:spcBef>
                <a:spcPts val="0"/>
              </a:spcBef>
              <a:tabLst>
                <a:tab pos="342900" algn="l"/>
              </a:tabLst>
              <a:defRPr sz="2500"/>
            </a:pPr>
            <a:r>
              <a:t> Keep the right perspective on what is </a:t>
            </a:r>
          </a:p>
          <a:p>
            <a:pPr defTabSz="914400">
              <a:spcBef>
                <a:spcPts val="0"/>
              </a:spcBef>
              <a:buSzTx/>
              <a:buNone/>
              <a:tabLst>
                <a:tab pos="342900" algn="l"/>
              </a:tabLst>
              <a:defRPr sz="2500"/>
            </a:pPr>
            <a:r>
              <a:t>    important. </a:t>
            </a:r>
          </a:p>
          <a:p>
            <a:pPr defTabSz="914400">
              <a:spcBef>
                <a:spcPts val="0"/>
              </a:spcBef>
              <a:buSzTx/>
              <a:buNone/>
              <a:tabLst>
                <a:tab pos="342900" algn="l"/>
              </a:tabLst>
              <a:defRPr sz="2500"/>
            </a:pPr>
          </a:p>
          <a:p>
            <a:pPr marL="250657" indent="-250657" defTabSz="914400">
              <a:spcBef>
                <a:spcPts val="0"/>
              </a:spcBef>
              <a:tabLst>
                <a:tab pos="342900" algn="l"/>
              </a:tabLst>
              <a:defRPr sz="2500"/>
            </a:pPr>
            <a:r>
              <a:t> My faith is most important and then my family.</a:t>
            </a:r>
          </a:p>
          <a:p>
            <a:pPr defTabSz="914400">
              <a:spcBef>
                <a:spcPts val="0"/>
              </a:spcBef>
              <a:buSzTx/>
              <a:buNone/>
              <a:tabLst>
                <a:tab pos="342900" algn="l"/>
              </a:tabLst>
              <a:defRPr sz="2500"/>
            </a:pPr>
          </a:p>
          <a:p>
            <a:pPr marL="250657" indent="-250657" defTabSz="914400">
              <a:spcBef>
                <a:spcPts val="0"/>
              </a:spcBef>
              <a:tabLst>
                <a:tab pos="342900" algn="l"/>
              </a:tabLst>
              <a:defRPr sz="2500"/>
            </a:pPr>
            <a:r>
              <a:t> Your life will stay balanced and you will do a  </a:t>
            </a:r>
          </a:p>
          <a:p>
            <a:pPr defTabSz="914400">
              <a:spcBef>
                <a:spcPts val="0"/>
              </a:spcBef>
              <a:buSzTx/>
              <a:buNone/>
              <a:tabLst>
                <a:tab pos="342900" algn="l"/>
              </a:tabLst>
              <a:defRPr sz="2500"/>
            </a:pPr>
            <a:r>
              <a:t>    better job.</a:t>
            </a:r>
          </a:p>
        </p:txBody>
      </p:sp>
      <p:sp>
        <p:nvSpPr>
          <p:cNvPr id="207" name="Shape 207"/>
          <p:cNvSpPr/>
          <p:nvPr/>
        </p:nvSpPr>
        <p:spPr>
          <a:xfrm>
            <a:off x="2182646" y="783936"/>
            <a:ext cx="6848808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defTabSz="914400">
              <a:buSzTx/>
              <a:buNone/>
              <a:defRPr b="1" sz="4300" u="sng"/>
            </a:pPr>
            <a:r>
              <a:rPr sz="2800" u="none"/>
              <a:t>Leaders are clear on their</a:t>
            </a:r>
            <a:r>
              <a:rPr sz="3200" u="none"/>
              <a:t> </a:t>
            </a:r>
            <a:r>
              <a:rPr sz="3200"/>
              <a:t>PRIORITIES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10" name="Shape 210"/>
          <p:cNvSpPr/>
          <p:nvPr/>
        </p:nvSpPr>
        <p:spPr>
          <a:xfrm>
            <a:off x="3546035" y="1624330"/>
            <a:ext cx="2051929" cy="405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buSzTx/>
              <a:buNone/>
              <a:defRPr b="1" sz="3000"/>
            </a:pPr>
            <a:r>
              <a:t>Principled</a:t>
            </a:r>
          </a:p>
          <a:p>
            <a:pPr>
              <a:buSzTx/>
              <a:buNone/>
              <a:defRPr b="1" sz="3000"/>
            </a:pPr>
            <a:r>
              <a:t>Purpose</a:t>
            </a:r>
          </a:p>
          <a:p>
            <a:pPr>
              <a:buSzTx/>
              <a:buNone/>
              <a:defRPr b="1" sz="3000"/>
            </a:pPr>
            <a:r>
              <a:t>People</a:t>
            </a:r>
          </a:p>
          <a:p>
            <a:pPr>
              <a:buSzTx/>
              <a:buNone/>
              <a:defRPr b="1" sz="3000"/>
            </a:pPr>
            <a:r>
              <a:t>Plan</a:t>
            </a:r>
          </a:p>
          <a:p>
            <a:pPr>
              <a:buSzTx/>
              <a:buNone/>
              <a:defRPr b="1" sz="3000"/>
            </a:pPr>
            <a:r>
              <a:t>Positive</a:t>
            </a:r>
          </a:p>
          <a:p>
            <a:pPr>
              <a:buSzTx/>
              <a:buNone/>
              <a:defRPr b="1" sz="3000"/>
            </a:pPr>
            <a:r>
              <a:t>Priorities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13" name="Shape 213"/>
          <p:cNvSpPr/>
          <p:nvPr/>
        </p:nvSpPr>
        <p:spPr>
          <a:xfrm>
            <a:off x="2008083" y="2627629"/>
            <a:ext cx="5127834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1" sz="6000"/>
            </a:lvl1pPr>
          </a:lstStyle>
          <a:p>
            <a:pPr/>
            <a:r>
              <a:t>THANK YOU!!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SunTrust Template">
  <a:themeElements>
    <a:clrScheme name="SunTrust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699"/>
      </a:accent1>
      <a:accent2>
        <a:srgbClr val="E87F04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SunTrust Template">
      <a:majorFont>
        <a:latin typeface="Helvetica"/>
        <a:ea typeface="Helvetica"/>
        <a:cs typeface="Helvetica"/>
      </a:majorFont>
      <a:minorFont>
        <a:latin typeface="Verdana"/>
        <a:ea typeface="Verdana"/>
        <a:cs typeface="Verdana"/>
      </a:minorFont>
    </a:fontScheme>
    <a:fmtScheme name="SunTrust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1000"/>
          </a:spcBef>
          <a:spcAft>
            <a:spcPts val="0"/>
          </a:spcAft>
          <a:buClrTx/>
          <a:buSzPct val="100000"/>
          <a:buFontTx/>
          <a:buChar char="•"/>
          <a:tabLst/>
          <a:defRPr b="0" baseline="0" cap="none" i="0" spc="0" strike="noStrike" sz="1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12700" rtl="0" fontAlgn="auto" latinLnBrk="0" hangingPunct="0">
          <a:lnSpc>
            <a:spcPct val="100000"/>
          </a:lnSpc>
          <a:spcBef>
            <a:spcPts val="1900"/>
          </a:spcBef>
          <a:spcAft>
            <a:spcPts val="0"/>
          </a:spcAft>
          <a:buClrTx/>
          <a:buSzPct val="100000"/>
          <a:buFontTx/>
          <a:buChar char="•"/>
          <a:tabLst/>
          <a:defRPr b="0" baseline="0" cap="none" i="0" spc="0" strike="noStrike" sz="21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unTrust Template">
  <a:themeElements>
    <a:clrScheme name="SunTrust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699"/>
      </a:accent1>
      <a:accent2>
        <a:srgbClr val="E87F04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SunTrust Template">
      <a:majorFont>
        <a:latin typeface="Helvetica"/>
        <a:ea typeface="Helvetica"/>
        <a:cs typeface="Helvetica"/>
      </a:majorFont>
      <a:minorFont>
        <a:latin typeface="Verdana"/>
        <a:ea typeface="Verdana"/>
        <a:cs typeface="Verdana"/>
      </a:minorFont>
    </a:fontScheme>
    <a:fmtScheme name="SunTrust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1000"/>
          </a:spcBef>
          <a:spcAft>
            <a:spcPts val="0"/>
          </a:spcAft>
          <a:buClrTx/>
          <a:buSzPct val="100000"/>
          <a:buFontTx/>
          <a:buChar char="•"/>
          <a:tabLst/>
          <a:defRPr b="0" baseline="0" cap="none" i="0" spc="0" strike="noStrike" sz="1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12700" rtl="0" fontAlgn="auto" latinLnBrk="0" hangingPunct="0">
          <a:lnSpc>
            <a:spcPct val="100000"/>
          </a:lnSpc>
          <a:spcBef>
            <a:spcPts val="1900"/>
          </a:spcBef>
          <a:spcAft>
            <a:spcPts val="0"/>
          </a:spcAft>
          <a:buClrTx/>
          <a:buSzPct val="100000"/>
          <a:buFontTx/>
          <a:buChar char="•"/>
          <a:tabLst/>
          <a:defRPr b="0" baseline="0" cap="none" i="0" spc="0" strike="noStrike" sz="21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