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Pct val="100000"/>
      <a:buFontTx/>
      <a:buChar char="•"/>
      <a:tabLst/>
      <a:defRPr b="1" baseline="0" cap="none" i="1" spc="0" strike="noStrike" sz="3200" u="none" kumimoji="0" normalizeH="0">
        <a:ln>
          <a:noFill/>
        </a:ln>
        <a:solidFill>
          <a:srgbClr val="003366"/>
        </a:solidFill>
        <a:effectLst/>
        <a:uFillTx/>
        <a:latin typeface="Arial"/>
        <a:ea typeface="Arial"/>
        <a:cs typeface="Arial"/>
        <a:sym typeface="Arial"/>
      </a:defRPr>
    </a:lvl1pPr>
    <a:lvl2pPr marL="457200" marR="0" indent="0" algn="l" defTabSz="9144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Pct val="100000"/>
      <a:buFontTx/>
      <a:buChar char="•"/>
      <a:tabLst/>
      <a:defRPr b="1" baseline="0" cap="none" i="1" spc="0" strike="noStrike" sz="3200" u="none" kumimoji="0" normalizeH="0">
        <a:ln>
          <a:noFill/>
        </a:ln>
        <a:solidFill>
          <a:srgbClr val="003366"/>
        </a:solidFill>
        <a:effectLst/>
        <a:uFillTx/>
        <a:latin typeface="Arial"/>
        <a:ea typeface="Arial"/>
        <a:cs typeface="Arial"/>
        <a:sym typeface="Arial"/>
      </a:defRPr>
    </a:lvl2pPr>
    <a:lvl3pPr marL="914400" marR="0" indent="0" algn="l" defTabSz="9144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Pct val="100000"/>
      <a:buFontTx/>
      <a:buChar char="•"/>
      <a:tabLst/>
      <a:defRPr b="1" baseline="0" cap="none" i="1" spc="0" strike="noStrike" sz="3200" u="none" kumimoji="0" normalizeH="0">
        <a:ln>
          <a:noFill/>
        </a:ln>
        <a:solidFill>
          <a:srgbClr val="003366"/>
        </a:solidFill>
        <a:effectLst/>
        <a:uFillTx/>
        <a:latin typeface="Arial"/>
        <a:ea typeface="Arial"/>
        <a:cs typeface="Arial"/>
        <a:sym typeface="Arial"/>
      </a:defRPr>
    </a:lvl3pPr>
    <a:lvl4pPr marL="1371600" marR="0" indent="0" algn="l" defTabSz="9144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Pct val="100000"/>
      <a:buFontTx/>
      <a:buChar char="•"/>
      <a:tabLst/>
      <a:defRPr b="1" baseline="0" cap="none" i="1" spc="0" strike="noStrike" sz="3200" u="none" kumimoji="0" normalizeH="0">
        <a:ln>
          <a:noFill/>
        </a:ln>
        <a:solidFill>
          <a:srgbClr val="003366"/>
        </a:solidFill>
        <a:effectLst/>
        <a:uFillTx/>
        <a:latin typeface="Arial"/>
        <a:ea typeface="Arial"/>
        <a:cs typeface="Arial"/>
        <a:sym typeface="Arial"/>
      </a:defRPr>
    </a:lvl4pPr>
    <a:lvl5pPr marL="1828800" marR="0" indent="0" algn="l" defTabSz="9144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Pct val="100000"/>
      <a:buFontTx/>
      <a:buChar char="•"/>
      <a:tabLst/>
      <a:defRPr b="1" baseline="0" cap="none" i="1" spc="0" strike="noStrike" sz="3200" u="none" kumimoji="0" normalizeH="0">
        <a:ln>
          <a:noFill/>
        </a:ln>
        <a:solidFill>
          <a:srgbClr val="003366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Tx/>
      <a:buFontTx/>
      <a:buNone/>
      <a:tabLst/>
      <a:defRPr b="1" baseline="0" cap="none" i="1" spc="0" strike="noStrike" sz="3200" u="none" kumimoji="0" normalizeH="0">
        <a:ln>
          <a:noFill/>
        </a:ln>
        <a:solidFill>
          <a:srgbClr val="003366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Tx/>
      <a:buFontTx/>
      <a:buNone/>
      <a:tabLst/>
      <a:defRPr b="1" baseline="0" cap="none" i="1" spc="0" strike="noStrike" sz="3200" u="none" kumimoji="0" normalizeH="0">
        <a:ln>
          <a:noFill/>
        </a:ln>
        <a:solidFill>
          <a:srgbClr val="003366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Tx/>
      <a:buFontTx/>
      <a:buNone/>
      <a:tabLst/>
      <a:defRPr b="1" baseline="0" cap="none" i="1" spc="0" strike="noStrike" sz="3200" u="none" kumimoji="0" normalizeH="0">
        <a:ln>
          <a:noFill/>
        </a:ln>
        <a:solidFill>
          <a:srgbClr val="003366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1900"/>
      </a:spcBef>
      <a:spcAft>
        <a:spcPts val="0"/>
      </a:spcAft>
      <a:buClrTx/>
      <a:buSzTx/>
      <a:buFontTx/>
      <a:buNone/>
      <a:tabLst/>
      <a:defRPr b="1" baseline="0" cap="none" i="1" spc="0" strike="noStrike" sz="3200" u="none" kumimoji="0" normalizeH="0">
        <a:ln>
          <a:noFill/>
        </a:ln>
        <a:solidFill>
          <a:srgbClr val="003366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DD"/>
          </a:solidFill>
        </a:fill>
      </a:tcStyle>
    </a:wholeTbl>
    <a:band2H>
      <a:tcTxStyle b="def" i="def"/>
      <a:tcStyle>
        <a:tcBdr/>
        <a:fill>
          <a:solidFill>
            <a:srgbClr val="E6EA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EA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3366"/>
              </a:solidFill>
              <a:prstDash val="solid"/>
              <a:round/>
            </a:ln>
          </a:top>
          <a:bottom>
            <a:ln w="254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3366"/>
              </a:solidFill>
              <a:prstDash val="solid"/>
              <a:round/>
            </a:ln>
          </a:top>
          <a:bottom>
            <a:ln w="254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 b="def" i="def"/>
      <a:tcStyle>
        <a:tcBdr/>
        <a:fill>
          <a:solidFill>
            <a:srgbClr val="E6E7E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336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336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336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003366"/>
              </a:solidFill>
              <a:prstDash val="solid"/>
              <a:round/>
            </a:ln>
          </a:left>
          <a:right>
            <a:ln w="12700" cap="flat">
              <a:solidFill>
                <a:srgbClr val="003366"/>
              </a:solidFill>
              <a:prstDash val="solid"/>
              <a:round/>
            </a:ln>
          </a:right>
          <a:top>
            <a:ln w="12700" cap="flat">
              <a:solidFill>
                <a:srgbClr val="003366"/>
              </a:solidFill>
              <a:prstDash val="solid"/>
              <a:round/>
            </a:ln>
          </a:top>
          <a:bottom>
            <a:ln w="127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solidFill>
                <a:srgbClr val="003366"/>
              </a:solidFill>
              <a:prstDash val="solid"/>
              <a:round/>
            </a:ln>
          </a:insideH>
          <a:insideV>
            <a:ln w="12700" cap="flat">
              <a:solidFill>
                <a:srgbClr val="003366"/>
              </a:solidFill>
              <a:prstDash val="solid"/>
              <a:round/>
            </a:ln>
          </a:insideV>
        </a:tcBdr>
        <a:fill>
          <a:solidFill>
            <a:srgbClr val="003366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003366"/>
              </a:solidFill>
              <a:prstDash val="solid"/>
              <a:round/>
            </a:ln>
          </a:left>
          <a:right>
            <a:ln w="12700" cap="flat">
              <a:solidFill>
                <a:srgbClr val="003366"/>
              </a:solidFill>
              <a:prstDash val="solid"/>
              <a:round/>
            </a:ln>
          </a:right>
          <a:top>
            <a:ln w="12700" cap="flat">
              <a:solidFill>
                <a:srgbClr val="003366"/>
              </a:solidFill>
              <a:prstDash val="solid"/>
              <a:round/>
            </a:ln>
          </a:top>
          <a:bottom>
            <a:ln w="127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solidFill>
                <a:srgbClr val="003366"/>
              </a:solidFill>
              <a:prstDash val="solid"/>
              <a:round/>
            </a:ln>
          </a:insideH>
          <a:insideV>
            <a:ln w="12700" cap="flat">
              <a:solidFill>
                <a:srgbClr val="003366"/>
              </a:solidFill>
              <a:prstDash val="solid"/>
              <a:round/>
            </a:ln>
          </a:insideV>
        </a:tcBdr>
        <a:fill>
          <a:solidFill>
            <a:srgbClr val="003366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003366"/>
              </a:solidFill>
              <a:prstDash val="solid"/>
              <a:round/>
            </a:ln>
          </a:left>
          <a:right>
            <a:ln w="12700" cap="flat">
              <a:solidFill>
                <a:srgbClr val="003366"/>
              </a:solidFill>
              <a:prstDash val="solid"/>
              <a:round/>
            </a:ln>
          </a:right>
          <a:top>
            <a:ln w="50800" cap="flat">
              <a:solidFill>
                <a:srgbClr val="003366"/>
              </a:solidFill>
              <a:prstDash val="solid"/>
              <a:round/>
            </a:ln>
          </a:top>
          <a:bottom>
            <a:ln w="127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solidFill>
                <a:srgbClr val="003366"/>
              </a:solidFill>
              <a:prstDash val="solid"/>
              <a:round/>
            </a:ln>
          </a:insideH>
          <a:insideV>
            <a:ln w="12700" cap="flat">
              <a:solidFill>
                <a:srgbClr val="003366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3366"/>
      </a:tcTxStyle>
      <a:tcStyle>
        <a:tcBdr>
          <a:left>
            <a:ln w="12700" cap="flat">
              <a:solidFill>
                <a:srgbClr val="003366"/>
              </a:solidFill>
              <a:prstDash val="solid"/>
              <a:round/>
            </a:ln>
          </a:left>
          <a:right>
            <a:ln w="12700" cap="flat">
              <a:solidFill>
                <a:srgbClr val="003366"/>
              </a:solidFill>
              <a:prstDash val="solid"/>
              <a:round/>
            </a:ln>
          </a:right>
          <a:top>
            <a:ln w="12700" cap="flat">
              <a:solidFill>
                <a:srgbClr val="003366"/>
              </a:solidFill>
              <a:prstDash val="solid"/>
              <a:round/>
            </a:ln>
          </a:top>
          <a:bottom>
            <a:ln w="254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solidFill>
                <a:srgbClr val="003366"/>
              </a:solidFill>
              <a:prstDash val="solid"/>
              <a:round/>
            </a:ln>
          </a:insideH>
          <a:insideV>
            <a:ln w="12700" cap="flat">
              <a:solidFill>
                <a:srgbClr val="003366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1" name="Shape 16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Verdana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Verdana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23" name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hape 24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xfrm>
            <a:off x="498475" y="522287"/>
            <a:ext cx="8229600" cy="7223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498475" y="1323975"/>
            <a:ext cx="7600950" cy="47609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43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hape 44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" name="Shape 46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54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63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Shape 64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5" name="Shape 65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hape 66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74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6" name="Shape 76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hape 77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85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hape 88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96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hape 97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8" name="Shape 98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hape 99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107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Shape 108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9" name="Shape 109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hape 110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118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hape 121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129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hape 130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1" name="Shape 131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2" name="Shape 132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140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Shape 141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2" name="Shape 142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3" name="Shape 143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685800" y="914400"/>
            <a:ext cx="7772400" cy="0"/>
          </a:xfrm>
          <a:prstGeom prst="line">
            <a:avLst/>
          </a:prstGeom>
          <a:ln w="25400">
            <a:solidFill>
              <a:srgbClr val="CC0000"/>
            </a:solidFill>
          </a:ln>
        </p:spPr>
        <p:txBody>
          <a:bodyPr lIns="45719" rIns="45719"/>
          <a:lstStyle/>
          <a:p>
            <a:pPr>
              <a:spcBef>
                <a:spcPts val="1000"/>
              </a:spcBef>
              <a:defRPr b="0" i="0" sz="1800">
                <a:solidFill>
                  <a:srgbClr val="FFFFFF"/>
                </a:solidFill>
              </a:defRPr>
            </a:pPr>
          </a:p>
        </p:txBody>
      </p:sp>
      <p:pic>
        <p:nvPicPr>
          <p:cNvPr id="151" name="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5494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Shape 152"/>
          <p:cNvSpPr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algn="ctr">
              <a:defRPr b="0" sz="4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lIns="46037" tIns="46037" rIns="46037" bIns="46037">
            <a:normAutofit fontScale="100000" lnSpcReduction="0"/>
          </a:bodyPr>
          <a:lstStyle>
            <a:lvl1pPr marL="342900" indent="-3429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19200" indent="-3048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737360" indent="-36576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35200" indent="-406400">
              <a:buFontTx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4" name="Shape 154"/>
          <p:cNvSpPr/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hyperlink" Target="http://www.counselfortoday.com" TargetMode="External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ED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071687" y="0"/>
            <a:ext cx="7070726" cy="533400"/>
          </a:xfrm>
          <a:prstGeom prst="rect">
            <a:avLst/>
          </a:prstGeom>
          <a:solidFill>
            <a:srgbClr val="183F2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spcBef>
                <a:spcPts val="1000"/>
              </a:spcBef>
              <a:buSzTx/>
              <a:buNone/>
              <a:defRPr b="0" i="0" sz="1800">
                <a:solidFill>
                  <a:srgbClr val="FFFFFF"/>
                </a:solidFill>
              </a:defRPr>
            </a:lvl1pPr>
          </a:lstStyle>
          <a:p>
            <a:pPr/>
            <a:r>
              <a:t>           </a:t>
            </a:r>
          </a:p>
        </p:txBody>
      </p:sp>
      <p:sp>
        <p:nvSpPr>
          <p:cNvPr id="3" name="Shape 3"/>
          <p:cNvSpPr/>
          <p:nvPr/>
        </p:nvSpPr>
        <p:spPr>
          <a:xfrm>
            <a:off x="5856287" y="110003"/>
            <a:ext cx="1982749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0"/>
              </a:spcBef>
              <a:buSzTx/>
              <a:buNone/>
              <a:defRPr i="0" sz="1600">
                <a:solidFill>
                  <a:srgbClr val="FFFFFF"/>
                </a:solidFill>
              </a:defRPr>
            </a:lvl1pPr>
          </a:lstStyle>
          <a:p>
            <a:pPr/>
            <a:r>
              <a:t>Practical Advice…..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spcBef>
                <a:spcPts val="0"/>
              </a:spcBef>
              <a:buSzTx/>
              <a:buNone/>
              <a:defRPr b="0" i="0" sz="10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5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633" y="-96838"/>
            <a:ext cx="1782234" cy="13366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6"/>
          <p:cNvSpPr/>
          <p:nvPr/>
        </p:nvSpPr>
        <p:spPr>
          <a:xfrm>
            <a:off x="-30490" y="1160780"/>
            <a:ext cx="215648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1400">
                <a:solidFill>
                  <a:srgbClr val="000000"/>
                </a:solidFill>
                <a:uFill>
                  <a:solidFill>
                    <a:srgbClr val="FFAA11"/>
                  </a:solidFill>
                </a:uFill>
                <a:latin typeface="+mj-lt"/>
                <a:ea typeface="+mj-ea"/>
                <a:cs typeface="+mj-cs"/>
                <a:sym typeface="Helvetica"/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FFAA11"/>
                  </a:solidFill>
                </a:uFill>
                <a:hlinkClick r:id="rId3" invalidUrl="" action="" tgtFrame="" tooltip="" history="1" highlightClick="0" endSnd="0"/>
              </a:rPr>
              <a:t>www.counselfortoday.com</a:t>
            </a:r>
          </a:p>
        </p:txBody>
      </p:sp>
      <p:sp>
        <p:nvSpPr>
          <p:cNvPr id="7" name="Shape 7"/>
          <p:cNvSpPr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31775" marR="0" indent="-23177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522640" marR="0" indent="-28927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735188" marR="0" indent="-239888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002065" marR="0" indent="-28927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230488" marR="0" indent="-25576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687688" marR="0" indent="-25576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2144888" marR="0" indent="-25576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2602088" marR="0" indent="-25576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059288" marR="0" indent="-25576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45720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91440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137160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182880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4" name="Shape 164"/>
          <p:cNvSpPr/>
          <p:nvPr>
            <p:ph type="body" sz="quarter" idx="4294967295"/>
          </p:nvPr>
        </p:nvSpPr>
        <p:spPr>
          <a:xfrm>
            <a:off x="1858962" y="2668587"/>
            <a:ext cx="5426076" cy="152082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>
              <a:spcBef>
                <a:spcPts val="1000"/>
              </a:spcBef>
              <a:buSzTx/>
              <a:buNone/>
              <a:defRPr sz="46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Practical Advice For College Students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7" name="Shape 167"/>
          <p:cNvSpPr/>
          <p:nvPr/>
        </p:nvSpPr>
        <p:spPr>
          <a:xfrm>
            <a:off x="832155" y="1905000"/>
            <a:ext cx="7479690" cy="477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12700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BS in Engineering &amp; MBA</a:t>
            </a:r>
          </a:p>
          <a:p>
            <a:pPr marL="12700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Over 35 years in Consumer Goods industry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Products — Charmin, Bounty, Jif, Folgers,   Dunkin Donuts, Cafe Bustelo, etc.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Involved with many acquisitions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Now retired and volunteer time to invest in others</a:t>
            </a:r>
          </a:p>
        </p:txBody>
      </p:sp>
      <p:sp>
        <p:nvSpPr>
          <p:cNvPr id="168" name="Shape 168"/>
          <p:cNvSpPr/>
          <p:nvPr/>
        </p:nvSpPr>
        <p:spPr>
          <a:xfrm>
            <a:off x="4965620" y="957580"/>
            <a:ext cx="2001948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Background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1" name="Shape 171"/>
          <p:cNvSpPr/>
          <p:nvPr/>
        </p:nvSpPr>
        <p:spPr>
          <a:xfrm>
            <a:off x="1232205" y="1536700"/>
            <a:ext cx="6679590" cy="501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 </a:t>
            </a:r>
          </a:p>
          <a:p>
            <a:pPr marL="413781" indent="-280736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Major in field that is a fit for you</a:t>
            </a:r>
          </a:p>
          <a:p>
            <a:pPr marL="413781" indent="-280736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Academic success</a:t>
            </a:r>
          </a:p>
          <a:p>
            <a:pPr marL="413781" indent="-280736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Fun &amp; Friendships</a:t>
            </a:r>
          </a:p>
          <a:p>
            <a:pPr marL="432526" indent="-280736">
              <a:tabLst>
                <a:tab pos="381000" algn="l"/>
              </a:tabLst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Interaction with new people and new situations</a:t>
            </a:r>
          </a:p>
          <a:p>
            <a:pPr marL="432526" indent="-280736">
              <a:tabLst>
                <a:tab pos="381000" algn="l"/>
              </a:tabLst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Work experience/Internship</a:t>
            </a:r>
            <a:endParaRPr u="sng"/>
          </a:p>
          <a:p>
            <a:pPr marL="432526" indent="-280736">
              <a:tabLst>
                <a:tab pos="381000" algn="l"/>
              </a:tabLst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Maturity</a:t>
            </a:r>
          </a:p>
        </p:txBody>
      </p:sp>
      <p:sp>
        <p:nvSpPr>
          <p:cNvPr id="172" name="Shape 172"/>
          <p:cNvSpPr/>
          <p:nvPr/>
        </p:nvSpPr>
        <p:spPr>
          <a:xfrm>
            <a:off x="4902120" y="925830"/>
            <a:ext cx="3477852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What is Important for me to Accomplish?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5" name="Shape 175"/>
          <p:cNvSpPr/>
          <p:nvPr/>
        </p:nvSpPr>
        <p:spPr>
          <a:xfrm>
            <a:off x="3067230" y="2286000"/>
            <a:ext cx="3009540" cy="85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241300" indent="-228600">
              <a:buSzTx/>
              <a:buNone/>
              <a:defRPr b="0" i="0" sz="49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Get a Job!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8" name="Shape 178"/>
          <p:cNvSpPr/>
          <p:nvPr/>
        </p:nvSpPr>
        <p:spPr>
          <a:xfrm>
            <a:off x="2730805" y="2095500"/>
            <a:ext cx="3682390" cy="1884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387015" indent="-374315">
              <a:buAutoNum type="arabi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“To Do” List</a:t>
            </a:r>
          </a:p>
          <a:p>
            <a:pPr marL="387015" indent="-374315">
              <a:buAutoNum type="arabi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Time Management</a:t>
            </a:r>
          </a:p>
          <a:p>
            <a:pPr marL="387015" indent="-374315">
              <a:buAutoNum type="arabi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Leadership Habits</a:t>
            </a:r>
          </a:p>
        </p:txBody>
      </p:sp>
      <p:sp>
        <p:nvSpPr>
          <p:cNvPr id="179" name="Shape 179"/>
          <p:cNvSpPr/>
          <p:nvPr/>
        </p:nvSpPr>
        <p:spPr>
          <a:xfrm>
            <a:off x="4965620" y="1052830"/>
            <a:ext cx="165937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3 Things..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2" name="Shape 182"/>
          <p:cNvSpPr/>
          <p:nvPr/>
        </p:nvSpPr>
        <p:spPr>
          <a:xfrm>
            <a:off x="832155" y="1905000"/>
            <a:ext cx="7479690" cy="501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12700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Take courses in areas other than your major.</a:t>
            </a:r>
          </a:p>
          <a:p>
            <a:pPr marL="12700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Get involved in a extracurricular activity.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Meet new people.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Use a budget to manage your money.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Get work experience.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Don’t let academics overwhelm you.  Use your resources.</a:t>
            </a:r>
          </a:p>
        </p:txBody>
      </p:sp>
      <p:sp>
        <p:nvSpPr>
          <p:cNvPr id="183" name="Shape 183"/>
          <p:cNvSpPr/>
          <p:nvPr/>
        </p:nvSpPr>
        <p:spPr>
          <a:xfrm>
            <a:off x="4965620" y="957580"/>
            <a:ext cx="2416236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1.  “To Do” List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6" name="Shape 186"/>
          <p:cNvSpPr/>
          <p:nvPr/>
        </p:nvSpPr>
        <p:spPr>
          <a:xfrm>
            <a:off x="1879780" y="2451100"/>
            <a:ext cx="5384440" cy="85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241300" indent="-228600">
              <a:buSzTx/>
              <a:buNone/>
              <a:defRPr b="0" i="0" sz="49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Manage Your Time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9" name="Shape 189"/>
          <p:cNvSpPr/>
          <p:nvPr/>
        </p:nvSpPr>
        <p:spPr>
          <a:xfrm>
            <a:off x="832155" y="1905000"/>
            <a:ext cx="7479690" cy="1884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1:  </a:t>
            </a:r>
            <a:r>
              <a:rPr u="sng"/>
              <a:t>Prioritize</a:t>
            </a:r>
          </a:p>
          <a:p>
            <a:pPr lvl="1" marL="2413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     </a:t>
            </a:r>
          </a:p>
        </p:txBody>
      </p:sp>
      <p:sp>
        <p:nvSpPr>
          <p:cNvPr id="190" name="Shape 190"/>
          <p:cNvSpPr/>
          <p:nvPr/>
        </p:nvSpPr>
        <p:spPr>
          <a:xfrm>
            <a:off x="4991020" y="1052830"/>
            <a:ext cx="354363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2.  Time 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type="sldNum" sz="quarter" idx="2"/>
          </p:nvPr>
        </p:nvSpPr>
        <p:spPr>
          <a:xfrm>
            <a:off x="8643791" y="6542087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3" name="Shape 193"/>
          <p:cNvSpPr/>
          <p:nvPr/>
        </p:nvSpPr>
        <p:spPr>
          <a:xfrm>
            <a:off x="832155" y="1905000"/>
            <a:ext cx="7479690" cy="231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1:  </a:t>
            </a:r>
            <a:r>
              <a:rPr u="sng"/>
              <a:t>Prioritize</a:t>
            </a:r>
          </a:p>
          <a:p>
            <a:pPr lvl="4" marL="241300" indent="6858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- Create personal vision/mission statement</a:t>
            </a:r>
          </a:p>
        </p:txBody>
      </p:sp>
      <p:sp>
        <p:nvSpPr>
          <p:cNvPr id="194" name="Shape 194"/>
          <p:cNvSpPr/>
          <p:nvPr/>
        </p:nvSpPr>
        <p:spPr>
          <a:xfrm>
            <a:off x="4991020" y="1052830"/>
            <a:ext cx="354363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2.  Time 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7" name="Shape 197"/>
          <p:cNvSpPr/>
          <p:nvPr/>
        </p:nvSpPr>
        <p:spPr>
          <a:xfrm>
            <a:off x="832155" y="1905000"/>
            <a:ext cx="7479690" cy="366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1:  </a:t>
            </a:r>
            <a:r>
              <a:rPr u="sng"/>
              <a:t>Prioritize</a:t>
            </a:r>
          </a:p>
          <a:p>
            <a:pPr lvl="4" marL="241300" indent="6858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- Create personal vision/mission statement</a:t>
            </a:r>
          </a:p>
          <a:p>
            <a:pPr lvl="4" marL="1817436" indent="-280736">
              <a:buChar char="*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Define what you want to be and do</a:t>
            </a:r>
          </a:p>
          <a:p>
            <a:pPr lvl="4" marL="1817436" indent="-280736">
              <a:buChar char="*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What do I value?</a:t>
            </a:r>
          </a:p>
          <a:p>
            <a:pPr lvl="4" marL="1815861" indent="-280736">
              <a:buChar char="*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Think about impact of your life</a:t>
            </a:r>
          </a:p>
        </p:txBody>
      </p:sp>
      <p:sp>
        <p:nvSpPr>
          <p:cNvPr id="198" name="Shape 198"/>
          <p:cNvSpPr/>
          <p:nvPr/>
        </p:nvSpPr>
        <p:spPr>
          <a:xfrm>
            <a:off x="4991020" y="1052830"/>
            <a:ext cx="354363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2.  Time 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sldNum" sz="quarter" idx="2"/>
          </p:nvPr>
        </p:nvSpPr>
        <p:spPr>
          <a:xfrm>
            <a:off x="8582585" y="6542087"/>
            <a:ext cx="235978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1" name="Shape 201"/>
          <p:cNvSpPr/>
          <p:nvPr/>
        </p:nvSpPr>
        <p:spPr>
          <a:xfrm>
            <a:off x="832155" y="1905000"/>
            <a:ext cx="7479690" cy="366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1:  </a:t>
            </a:r>
            <a:r>
              <a:rPr u="sng"/>
              <a:t>Prioritize</a:t>
            </a:r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2:  </a:t>
            </a:r>
            <a:r>
              <a:rPr u="sng"/>
              <a:t>Analyze</a:t>
            </a:r>
            <a:endParaRPr u="sng"/>
          </a:p>
          <a:p>
            <a:pPr lvl="4" marL="241300" indent="6858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- Note where you currently spend time in a week.</a:t>
            </a:r>
          </a:p>
          <a:p>
            <a:pPr lvl="1" marL="2413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    </a:t>
            </a:r>
          </a:p>
        </p:txBody>
      </p:sp>
      <p:sp>
        <p:nvSpPr>
          <p:cNvPr id="202" name="Shape 202"/>
          <p:cNvSpPr/>
          <p:nvPr/>
        </p:nvSpPr>
        <p:spPr>
          <a:xfrm>
            <a:off x="4991020" y="1052830"/>
            <a:ext cx="354363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2.  Time 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205" name="Table 205"/>
          <p:cNvGraphicFramePr/>
          <p:nvPr/>
        </p:nvGraphicFramePr>
        <p:xfrm>
          <a:off x="2493446" y="622300"/>
          <a:ext cx="6227208" cy="50292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919262"/>
                <a:gridCol w="612021"/>
                <a:gridCol w="615188"/>
                <a:gridCol w="616568"/>
                <a:gridCol w="612076"/>
                <a:gridCol w="616851"/>
                <a:gridCol w="619043"/>
                <a:gridCol w="616195"/>
              </a:tblGrid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Mon</a:t>
                      </a:r>
                      <a:r>
                        <a:t>.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Tues.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Wed.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Thurs.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Fri.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Sat.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Sun.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Sleep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Meals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Work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Beautification/Hygiene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Relaxation/Entertainment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Time with friends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TV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Time for spiritual growth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Classes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Study Time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Exercise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Service 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Relationships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3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Extracurricular on campus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Phone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Computer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Total (24 for each day)</a:t>
                      </a:r>
                    </a:p>
                  </a:txBody>
                  <a:tcPr marL="50800" marR="50800" marT="50800" marB="50800" anchor="t" anchorCtr="0" horzOverflow="overflow">
                    <a:lnL w="19050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190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190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190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190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190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190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190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2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19050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6" name="Shape 206"/>
          <p:cNvSpPr/>
          <p:nvPr/>
        </p:nvSpPr>
        <p:spPr>
          <a:xfrm>
            <a:off x="298370" y="2095500"/>
            <a:ext cx="1782235" cy="3977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Write down hours in each area for each day.  Document all 168 hours/wk.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9" name="Shape 209"/>
          <p:cNvSpPr/>
          <p:nvPr/>
        </p:nvSpPr>
        <p:spPr>
          <a:xfrm>
            <a:off x="832155" y="1905000"/>
            <a:ext cx="7479690" cy="391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1:  </a:t>
            </a:r>
            <a:r>
              <a:rPr u="sng"/>
              <a:t>Prioritize</a:t>
            </a:r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2:  </a:t>
            </a:r>
            <a:r>
              <a:rPr u="sng"/>
              <a:t>Analyze</a:t>
            </a:r>
            <a:endParaRPr u="sng"/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3:  </a:t>
            </a:r>
            <a:r>
              <a:rPr u="sng"/>
              <a:t>Maximize</a:t>
            </a:r>
            <a:endParaRPr u="sng"/>
          </a:p>
          <a:p>
            <a:pPr lvl="4" marL="241300" indent="6858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  <a:p>
            <a:pPr lvl="1" marL="2413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    </a:t>
            </a:r>
          </a:p>
        </p:txBody>
      </p:sp>
      <p:sp>
        <p:nvSpPr>
          <p:cNvPr id="210" name="Shape 210"/>
          <p:cNvSpPr/>
          <p:nvPr/>
        </p:nvSpPr>
        <p:spPr>
          <a:xfrm>
            <a:off x="4991020" y="1052830"/>
            <a:ext cx="354363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2.  Time 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3" name="Shape 213"/>
          <p:cNvSpPr/>
          <p:nvPr/>
        </p:nvSpPr>
        <p:spPr>
          <a:xfrm>
            <a:off x="832155" y="1905000"/>
            <a:ext cx="7479690" cy="501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1:  </a:t>
            </a:r>
            <a:r>
              <a:rPr u="sng"/>
              <a:t>Prioritize</a:t>
            </a:r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2:  </a:t>
            </a:r>
            <a:r>
              <a:rPr u="sng"/>
              <a:t>Analyze</a:t>
            </a:r>
            <a:endParaRPr u="sng"/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3:  </a:t>
            </a:r>
            <a:r>
              <a:rPr u="sng"/>
              <a:t>Maximize</a:t>
            </a:r>
            <a:endParaRPr u="sng"/>
          </a:p>
          <a:p>
            <a:pPr lvl="4" marL="241300" indent="6858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- Ask, “ Does my time align with my priorities?”</a:t>
            </a:r>
            <a:endParaRPr u="sng"/>
          </a:p>
          <a:p>
            <a:pPr lvl="4" marL="241300" indent="6858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  <a:p>
            <a:pPr lvl="1" marL="2413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    </a:t>
            </a:r>
          </a:p>
        </p:txBody>
      </p:sp>
      <p:sp>
        <p:nvSpPr>
          <p:cNvPr id="214" name="Shape 214"/>
          <p:cNvSpPr/>
          <p:nvPr/>
        </p:nvSpPr>
        <p:spPr>
          <a:xfrm>
            <a:off x="4991020" y="1052830"/>
            <a:ext cx="354363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2.  Time 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7" name="Shape 217"/>
          <p:cNvSpPr/>
          <p:nvPr/>
        </p:nvSpPr>
        <p:spPr>
          <a:xfrm>
            <a:off x="832155" y="1905000"/>
            <a:ext cx="7479690" cy="5694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1:  </a:t>
            </a:r>
            <a:r>
              <a:rPr u="sng"/>
              <a:t>Prioritize</a:t>
            </a:r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2:  </a:t>
            </a:r>
            <a:r>
              <a:rPr u="sng"/>
              <a:t>Analyze</a:t>
            </a:r>
            <a:endParaRPr u="sng"/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3:  </a:t>
            </a:r>
            <a:r>
              <a:rPr u="sng"/>
              <a:t>Maximize</a:t>
            </a:r>
            <a:endParaRPr u="sng"/>
          </a:p>
          <a:p>
            <a:pPr lvl="4" marL="1817436" indent="-280736">
              <a:buChar char="-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Ask, “ Does my time align with my priorities?”</a:t>
            </a:r>
          </a:p>
          <a:p>
            <a:pPr lvl="4" marL="1817436" indent="-280736">
              <a:buChar char="-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Identify the barriers.</a:t>
            </a:r>
            <a:endParaRPr u="sng"/>
          </a:p>
          <a:p>
            <a:pPr lvl="4" marL="241300" indent="6858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  <a:p>
            <a:pPr lvl="1" marL="2413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    </a:t>
            </a:r>
          </a:p>
        </p:txBody>
      </p:sp>
      <p:sp>
        <p:nvSpPr>
          <p:cNvPr id="218" name="Shape 218"/>
          <p:cNvSpPr/>
          <p:nvPr/>
        </p:nvSpPr>
        <p:spPr>
          <a:xfrm>
            <a:off x="4991020" y="1052830"/>
            <a:ext cx="354363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2.  Time 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1" name="Shape 221"/>
          <p:cNvSpPr/>
          <p:nvPr/>
        </p:nvSpPr>
        <p:spPr>
          <a:xfrm>
            <a:off x="832155" y="1905000"/>
            <a:ext cx="7479690" cy="415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spcBef>
                <a:spcPts val="0"/>
              </a:spcBef>
              <a:buSzTx/>
              <a:buNone/>
              <a:defRPr b="0" i="0"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  <a:r>
              <a:t>*Lack of schedule</a:t>
            </a:r>
          </a:p>
          <a:p>
            <a:pPr defTabSz="457200">
              <a:spcBef>
                <a:spcPts val="0"/>
              </a:spcBef>
              <a:buSzTx/>
              <a:buNone/>
              <a:defRPr b="0" i="0"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</a:p>
          <a:p>
            <a:pPr defTabSz="457200">
              <a:spcBef>
                <a:spcPts val="0"/>
              </a:spcBef>
              <a:buSzTx/>
              <a:buNone/>
              <a:defRPr b="0" i="0"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  <a:r>
              <a:t>*Fatigue</a:t>
            </a:r>
          </a:p>
          <a:p>
            <a:pPr defTabSz="457200">
              <a:spcBef>
                <a:spcPts val="0"/>
              </a:spcBef>
              <a:buSzTx/>
              <a:buNone/>
              <a:defRPr b="0" i="0" sz="11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</a:p>
          <a:p>
            <a:pPr lvl="1" marL="661736" indent="-280736" defTabSz="457200">
              <a:spcBef>
                <a:spcPts val="0"/>
              </a:spcBef>
              <a:buChar char="-"/>
              <a:defRPr b="0" i="0"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  <a:r>
              <a:t>lack of balance</a:t>
            </a:r>
          </a:p>
          <a:p>
            <a:pPr lvl="1" marL="661736" indent="-280736" defTabSz="457200">
              <a:spcBef>
                <a:spcPts val="0"/>
              </a:spcBef>
              <a:buChar char="-"/>
              <a:defRPr b="0" i="0"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  <a:r>
              <a:t>inability to say “no”  (guilt, pleasing others)</a:t>
            </a:r>
          </a:p>
          <a:p>
            <a:pPr lvl="1" marL="661736" indent="-280736" defTabSz="457200">
              <a:spcBef>
                <a:spcPts val="0"/>
              </a:spcBef>
              <a:buChar char="-"/>
              <a:defRPr b="0" i="0"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  <a:r>
              <a:t>no time seeking God’s wisdom and peace</a:t>
            </a:r>
          </a:p>
          <a:p>
            <a:pPr lvl="1" marL="661736" indent="-280736" defTabSz="457200">
              <a:spcBef>
                <a:spcPts val="0"/>
              </a:spcBef>
              <a:buChar char="-"/>
              <a:defRPr b="0" i="0"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  <a:r>
              <a:t>lack of delegation to others</a:t>
            </a:r>
          </a:p>
          <a:p>
            <a:pPr lvl="1" marL="661736" indent="-280736" defTabSz="457200">
              <a:spcBef>
                <a:spcPts val="0"/>
              </a:spcBef>
              <a:buChar char="-"/>
              <a:defRPr b="0" i="0"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  <a:r>
              <a:t>lack of sleep</a:t>
            </a:r>
          </a:p>
        </p:txBody>
      </p:sp>
      <p:sp>
        <p:nvSpPr>
          <p:cNvPr id="222" name="Shape 222"/>
          <p:cNvSpPr/>
          <p:nvPr/>
        </p:nvSpPr>
        <p:spPr>
          <a:xfrm>
            <a:off x="4965620" y="957580"/>
            <a:ext cx="1348915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Barriers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5" name="Shape 225"/>
          <p:cNvSpPr/>
          <p:nvPr/>
        </p:nvSpPr>
        <p:spPr>
          <a:xfrm>
            <a:off x="832155" y="1905000"/>
            <a:ext cx="7479690" cy="6370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1:  </a:t>
            </a:r>
            <a:r>
              <a:rPr u="sng"/>
              <a:t>Prioritize</a:t>
            </a:r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2:  </a:t>
            </a:r>
            <a:r>
              <a:rPr u="sng"/>
              <a:t>Analyze</a:t>
            </a:r>
            <a:endParaRPr u="sng"/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3:  </a:t>
            </a:r>
            <a:r>
              <a:rPr u="sng"/>
              <a:t>Maximize</a:t>
            </a:r>
            <a:endParaRPr u="sng"/>
          </a:p>
          <a:p>
            <a:pPr lvl="4" marL="1817436" indent="-280736">
              <a:buChar char="-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Ask, “ Does my time align with my priorities?”</a:t>
            </a:r>
          </a:p>
          <a:p>
            <a:pPr lvl="4" marL="1817436" indent="-280736">
              <a:buChar char="-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Identify the barriers.</a:t>
            </a:r>
          </a:p>
          <a:p>
            <a:pPr lvl="4" marL="1817436" indent="-280736">
              <a:buChar char="-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Change your schedule and use it.</a:t>
            </a:r>
            <a:endParaRPr u="sng"/>
          </a:p>
          <a:p>
            <a:pPr lvl="4" marL="241300" indent="6858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  <a:p>
            <a:pPr lvl="1" marL="2413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    </a:t>
            </a:r>
          </a:p>
        </p:txBody>
      </p:sp>
      <p:sp>
        <p:nvSpPr>
          <p:cNvPr id="226" name="Shape 226"/>
          <p:cNvSpPr/>
          <p:nvPr/>
        </p:nvSpPr>
        <p:spPr>
          <a:xfrm>
            <a:off x="4991020" y="1052830"/>
            <a:ext cx="354363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2.  Time 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9" name="Shape 229"/>
          <p:cNvSpPr/>
          <p:nvPr/>
        </p:nvSpPr>
        <p:spPr>
          <a:xfrm>
            <a:off x="603555" y="2095500"/>
            <a:ext cx="7479690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A. Invest in People     </a:t>
            </a:r>
          </a:p>
        </p:txBody>
      </p:sp>
      <p:sp>
        <p:nvSpPr>
          <p:cNvPr id="230" name="Shape 230"/>
          <p:cNvSpPr/>
          <p:nvPr/>
        </p:nvSpPr>
        <p:spPr>
          <a:xfrm>
            <a:off x="4991020" y="1052830"/>
            <a:ext cx="346463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3.  Leadership Habits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33" name="Shape 233"/>
          <p:cNvSpPr/>
          <p:nvPr/>
        </p:nvSpPr>
        <p:spPr>
          <a:xfrm>
            <a:off x="616254" y="2095500"/>
            <a:ext cx="7911491" cy="391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Invest in People</a:t>
            </a:r>
          </a:p>
          <a:p>
            <a:pPr lvl="3" marL="921781" indent="-280736">
              <a:buChar char="-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Serve others</a:t>
            </a:r>
          </a:p>
          <a:p>
            <a:pPr lvl="3" marL="921781" indent="-280736">
              <a:buChar char="-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Respect others</a:t>
            </a:r>
          </a:p>
          <a:p>
            <a:pPr lvl="3" marL="921781" indent="-280736">
              <a:buChar char="-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Care for others</a:t>
            </a:r>
          </a:p>
          <a:p>
            <a:pPr lvl="3" marL="921781" indent="-280736">
              <a:buChar char="-"/>
              <a:tabLst>
                <a:tab pos="889000" algn="l"/>
              </a:tabLst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Treat others the way you want to be treated     </a:t>
            </a:r>
          </a:p>
        </p:txBody>
      </p:sp>
      <p:sp>
        <p:nvSpPr>
          <p:cNvPr id="234" name="Shape 234"/>
          <p:cNvSpPr/>
          <p:nvPr/>
        </p:nvSpPr>
        <p:spPr>
          <a:xfrm>
            <a:off x="4991020" y="1052830"/>
            <a:ext cx="346463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3.  Leadership Habits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37" name="Shape 237"/>
          <p:cNvSpPr/>
          <p:nvPr/>
        </p:nvSpPr>
        <p:spPr>
          <a:xfrm>
            <a:off x="616254" y="2095500"/>
            <a:ext cx="7911491" cy="1884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Invest in People</a:t>
            </a:r>
          </a:p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Operate with a Plan and a Schedule    </a:t>
            </a:r>
          </a:p>
        </p:txBody>
      </p:sp>
      <p:sp>
        <p:nvSpPr>
          <p:cNvPr id="238" name="Shape 238"/>
          <p:cNvSpPr/>
          <p:nvPr/>
        </p:nvSpPr>
        <p:spPr>
          <a:xfrm>
            <a:off x="4991020" y="1052830"/>
            <a:ext cx="346463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3.  Leadership Habits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1" name="Shape 241"/>
          <p:cNvSpPr/>
          <p:nvPr/>
        </p:nvSpPr>
        <p:spPr>
          <a:xfrm>
            <a:off x="616254" y="2095500"/>
            <a:ext cx="7911491" cy="2560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Invest in People</a:t>
            </a:r>
          </a:p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Operate with a Plan and a Schedule</a:t>
            </a:r>
          </a:p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Be a Positive Person    </a:t>
            </a:r>
          </a:p>
        </p:txBody>
      </p:sp>
      <p:sp>
        <p:nvSpPr>
          <p:cNvPr id="242" name="Shape 242"/>
          <p:cNvSpPr/>
          <p:nvPr/>
        </p:nvSpPr>
        <p:spPr>
          <a:xfrm>
            <a:off x="4991020" y="1052830"/>
            <a:ext cx="346463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3.  Leadership Habits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5" name="Shape 245"/>
          <p:cNvSpPr/>
          <p:nvPr/>
        </p:nvSpPr>
        <p:spPr>
          <a:xfrm>
            <a:off x="616254" y="2095500"/>
            <a:ext cx="7911491" cy="3235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Invest in People</a:t>
            </a:r>
          </a:p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Operate with a Plan and a Schedule</a:t>
            </a:r>
          </a:p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Be a Positive Person</a:t>
            </a:r>
          </a:p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Be Clear on your Priorities    </a:t>
            </a:r>
          </a:p>
        </p:txBody>
      </p:sp>
      <p:sp>
        <p:nvSpPr>
          <p:cNvPr id="246" name="Shape 246"/>
          <p:cNvSpPr/>
          <p:nvPr/>
        </p:nvSpPr>
        <p:spPr>
          <a:xfrm>
            <a:off x="4991020" y="1052830"/>
            <a:ext cx="346463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3.  Leadership Habits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9" name="Shape 249"/>
          <p:cNvSpPr/>
          <p:nvPr/>
        </p:nvSpPr>
        <p:spPr>
          <a:xfrm>
            <a:off x="832155" y="1905000"/>
            <a:ext cx="7479690" cy="501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12700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Take courses in areas other than your major.</a:t>
            </a:r>
          </a:p>
          <a:p>
            <a:pPr marL="12700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Get involved in a extracurricular activity.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Meet new people.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Use a budget to manage your money.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Get work experience.</a:t>
            </a:r>
          </a:p>
          <a:p>
            <a:pPr marL="11125"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Don’t let academics overwhelm you.  Use your resources.</a:t>
            </a:r>
          </a:p>
        </p:txBody>
      </p:sp>
      <p:sp>
        <p:nvSpPr>
          <p:cNvPr id="250" name="Shape 250"/>
          <p:cNvSpPr/>
          <p:nvPr/>
        </p:nvSpPr>
        <p:spPr>
          <a:xfrm>
            <a:off x="4965620" y="957580"/>
            <a:ext cx="2416236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1.  “To Do” List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3" name="Shape 253"/>
          <p:cNvSpPr/>
          <p:nvPr/>
        </p:nvSpPr>
        <p:spPr>
          <a:xfrm>
            <a:off x="3067355" y="2324100"/>
            <a:ext cx="3009290" cy="391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1:  </a:t>
            </a:r>
            <a:r>
              <a:rPr u="sng"/>
              <a:t>Prioritize</a:t>
            </a:r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2:  </a:t>
            </a:r>
            <a:r>
              <a:rPr u="sng"/>
              <a:t>Analyze</a:t>
            </a:r>
            <a:endParaRPr u="sng"/>
          </a:p>
          <a:p>
            <a:pPr marL="241300" indent="-2286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Step 3:  </a:t>
            </a:r>
            <a:r>
              <a:rPr u="sng"/>
              <a:t>Maximize</a:t>
            </a:r>
            <a:endParaRPr u="sng"/>
          </a:p>
          <a:p>
            <a:pPr lvl="4" marL="241300" indent="6858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  <a:p>
            <a:pPr lvl="1" marL="241300">
              <a:buSzTx/>
              <a:buNone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    </a:t>
            </a:r>
          </a:p>
        </p:txBody>
      </p:sp>
      <p:sp>
        <p:nvSpPr>
          <p:cNvPr id="254" name="Shape 254"/>
          <p:cNvSpPr/>
          <p:nvPr/>
        </p:nvSpPr>
        <p:spPr>
          <a:xfrm>
            <a:off x="4991020" y="1052830"/>
            <a:ext cx="354363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2.  Time 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7" name="Shape 257"/>
          <p:cNvSpPr/>
          <p:nvPr/>
        </p:nvSpPr>
        <p:spPr>
          <a:xfrm>
            <a:off x="616254" y="2095500"/>
            <a:ext cx="7911491" cy="3235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Invest in People</a:t>
            </a:r>
          </a:p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Operate with a Plan and a Schedule</a:t>
            </a:r>
          </a:p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Be a Positive Person</a:t>
            </a:r>
          </a:p>
          <a:p>
            <a:pPr marL="480594" indent="-467894">
              <a:buAutoNum type="alphaUcPeriod" startAt="1"/>
              <a:defRPr b="0" i="0" sz="2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Be Clear on your Priorities    </a:t>
            </a:r>
          </a:p>
        </p:txBody>
      </p:sp>
      <p:sp>
        <p:nvSpPr>
          <p:cNvPr id="258" name="Shape 258"/>
          <p:cNvSpPr/>
          <p:nvPr/>
        </p:nvSpPr>
        <p:spPr>
          <a:xfrm>
            <a:off x="4991020" y="1052830"/>
            <a:ext cx="346463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i="0" sz="2800" u="sng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3.  Leadership Habits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/>
          <p:nvPr>
            <p:ph type="sldNum" sz="quarter" idx="2"/>
          </p:nvPr>
        </p:nvSpPr>
        <p:spPr>
          <a:xfrm>
            <a:off x="8573159" y="6542087"/>
            <a:ext cx="245404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1" name="Shape 261"/>
          <p:cNvSpPr/>
          <p:nvPr/>
        </p:nvSpPr>
        <p:spPr>
          <a:xfrm>
            <a:off x="2352818" y="3142277"/>
            <a:ext cx="4438364" cy="942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b="0" sz="56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THANK YOU!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SunTrust Template">
  <a:themeElements>
    <a:clrScheme name="SunTrust Template">
      <a:dk1>
        <a:srgbClr val="003366"/>
      </a:dk1>
      <a:lt1>
        <a:srgbClr val="FFFFFF"/>
      </a:lt1>
      <a:dk2>
        <a:srgbClr val="A7A7A7"/>
      </a:dk2>
      <a:lt2>
        <a:srgbClr val="535353"/>
      </a:lt2>
      <a:accent1>
        <a:srgbClr val="006699"/>
      </a:accent1>
      <a:accent2>
        <a:srgbClr val="E87F0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SunTrust Template">
      <a:majorFont>
        <a:latin typeface="Helvetica"/>
        <a:ea typeface="Helvetica"/>
        <a:cs typeface="Helvetica"/>
      </a:majorFont>
      <a:minorFont>
        <a:latin typeface="Verdana"/>
        <a:ea typeface="Verdana"/>
        <a:cs typeface="Verdana"/>
      </a:minorFont>
    </a:fontScheme>
    <a:fmtScheme name="SunTrus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1000"/>
          </a:spcBef>
          <a:spcAft>
            <a:spcPts val="0"/>
          </a:spcAft>
          <a:buClrTx/>
          <a:buSzPct val="100000"/>
          <a:buFontTx/>
          <a:buChar char="•"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1900"/>
          </a:spcBef>
          <a:spcAft>
            <a:spcPts val="0"/>
          </a:spcAft>
          <a:buClrTx/>
          <a:buSzPct val="100000"/>
          <a:buFontTx/>
          <a:buChar char="•"/>
          <a:tabLst/>
          <a:defRPr b="1" baseline="0" cap="none" i="1" spc="0" strike="noStrike" sz="3200" u="none" kumimoji="0" normalizeH="0">
            <a:ln>
              <a:noFill/>
            </a:ln>
            <a:solidFill>
              <a:srgbClr val="003366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unTrust Template">
  <a:themeElements>
    <a:clrScheme name="SunTrust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699"/>
      </a:accent1>
      <a:accent2>
        <a:srgbClr val="E87F0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SunTrust Template">
      <a:majorFont>
        <a:latin typeface="Helvetica"/>
        <a:ea typeface="Helvetica"/>
        <a:cs typeface="Helvetica"/>
      </a:majorFont>
      <a:minorFont>
        <a:latin typeface="Verdana"/>
        <a:ea typeface="Verdana"/>
        <a:cs typeface="Verdana"/>
      </a:minorFont>
    </a:fontScheme>
    <a:fmtScheme name="SunTrus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1000"/>
          </a:spcBef>
          <a:spcAft>
            <a:spcPts val="0"/>
          </a:spcAft>
          <a:buClrTx/>
          <a:buSzPct val="100000"/>
          <a:buFontTx/>
          <a:buChar char="•"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1900"/>
          </a:spcBef>
          <a:spcAft>
            <a:spcPts val="0"/>
          </a:spcAft>
          <a:buClrTx/>
          <a:buSzPct val="100000"/>
          <a:buFontTx/>
          <a:buChar char="•"/>
          <a:tabLst/>
          <a:defRPr b="1" baseline="0" cap="none" i="1" spc="0" strike="noStrike" sz="3200" u="none" kumimoji="0" normalizeH="0">
            <a:ln>
              <a:noFill/>
            </a:ln>
            <a:solidFill>
              <a:srgbClr val="003366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